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70" r:id="rId5"/>
    <p:sldId id="271" r:id="rId6"/>
    <p:sldId id="272" r:id="rId7"/>
    <p:sldId id="278" r:id="rId8"/>
    <p:sldId id="313" r:id="rId9"/>
    <p:sldId id="279" r:id="rId10"/>
    <p:sldId id="281" r:id="rId11"/>
    <p:sldId id="307" r:id="rId12"/>
    <p:sldId id="283" r:id="rId13"/>
    <p:sldId id="308" r:id="rId14"/>
    <p:sldId id="306" r:id="rId15"/>
    <p:sldId id="309" r:id="rId16"/>
    <p:sldId id="286" r:id="rId17"/>
    <p:sldId id="289" r:id="rId18"/>
    <p:sldId id="310" r:id="rId19"/>
    <p:sldId id="294" r:id="rId20"/>
    <p:sldId id="295" r:id="rId21"/>
    <p:sldId id="311" r:id="rId22"/>
    <p:sldId id="301" r:id="rId23"/>
    <p:sldId id="312" r:id="rId24"/>
    <p:sldId id="302" r:id="rId25"/>
    <p:sldId id="304" r:id="rId26"/>
    <p:sldId id="305" r:id="rId27"/>
    <p:sldId id="296" r:id="rId28"/>
    <p:sldId id="297" r:id="rId29"/>
    <p:sldId id="298" r:id="rId30"/>
    <p:sldId id="299" r:id="rId31"/>
    <p:sldId id="300" r:id="rId32"/>
    <p:sldId id="2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60"/>
  </p:normalViewPr>
  <p:slideViewPr>
    <p:cSldViewPr snapToGrid="0">
      <p:cViewPr varScale="1">
        <p:scale>
          <a:sx n="69" d="100"/>
          <a:sy n="69" d="100"/>
        </p:scale>
        <p:origin x="7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39FA4A-C808-4981-8BA9-64217A6CCEA7}"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49095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9023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88247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7379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9FA4A-C808-4981-8BA9-64217A6CCEA7}" type="datetimeFigureOut">
              <a:rPr lang="en-US" smtClean="0"/>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35789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9FA4A-C808-4981-8BA9-64217A6CCEA7}"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69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39FA4A-C808-4981-8BA9-64217A6CCEA7}" type="datetimeFigureOut">
              <a:rPr lang="en-US" smtClean="0"/>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05649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39FA4A-C808-4981-8BA9-64217A6CCEA7}" type="datetimeFigureOut">
              <a:rPr lang="en-US" smtClean="0"/>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500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9FA4A-C808-4981-8BA9-64217A6CCEA7}" type="datetimeFigureOut">
              <a:rPr lang="en-US" smtClean="0"/>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62136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21883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21702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9FA4A-C808-4981-8BA9-64217A6CCEA7}" type="datetimeFigureOut">
              <a:rPr lang="en-US" smtClean="0"/>
              <a:t>1/16/2018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CD101-B1BB-4B23-B63C-F89ED867CE54}" type="slidenum">
              <a:rPr lang="en-US" smtClean="0"/>
              <a:t>‹#›</a:t>
            </a:fld>
            <a:endParaRPr lang="en-US"/>
          </a:p>
        </p:txBody>
      </p:sp>
    </p:spTree>
    <p:extLst>
      <p:ext uri="{BB962C8B-B14F-4D97-AF65-F5344CB8AC3E}">
        <p14:creationId xmlns:p14="http://schemas.microsoft.com/office/powerpoint/2010/main" val="406335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www.e-system.i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4405"/>
            <a:ext cx="12192000" cy="1745557"/>
          </a:xfrm>
        </p:spPr>
        <p:style>
          <a:lnRef idx="0">
            <a:schemeClr val="accent1"/>
          </a:lnRef>
          <a:fillRef idx="3">
            <a:schemeClr val="accent1"/>
          </a:fillRef>
          <a:effectRef idx="3">
            <a:schemeClr val="accent1"/>
          </a:effectRef>
          <a:fontRef idx="minor">
            <a:schemeClr val="lt1"/>
          </a:fontRef>
        </p:style>
        <p:txBody>
          <a:bodyPr/>
          <a:lstStyle/>
          <a:p>
            <a:r>
              <a:rPr lang="en-US" dirty="0"/>
              <a:t>Raspberry Pi</a:t>
            </a:r>
            <a:br>
              <a:rPr lang="en-US" dirty="0"/>
            </a:br>
            <a:r>
              <a:rPr lang="en-US" dirty="0"/>
              <a:t>Computer Vision</a:t>
            </a:r>
          </a:p>
        </p:txBody>
      </p:sp>
      <p:sp>
        <p:nvSpPr>
          <p:cNvPr id="3" name="Subtitle 2"/>
          <p:cNvSpPr>
            <a:spLocks noGrp="1"/>
          </p:cNvSpPr>
          <p:nvPr>
            <p:ph type="subTitle" idx="1"/>
          </p:nvPr>
        </p:nvSpPr>
        <p:spPr>
          <a:xfrm>
            <a:off x="1524000" y="3602038"/>
            <a:ext cx="9144000" cy="1072993"/>
          </a:xfrm>
        </p:spPr>
        <p:txBody>
          <a:bodyPr/>
          <a:lstStyle/>
          <a:p>
            <a:r>
              <a:rPr lang="en-US" dirty="0"/>
              <a:t>Lecturer: Reza </a:t>
            </a:r>
            <a:r>
              <a:rPr lang="en-US" dirty="0" err="1"/>
              <a:t>Arjmandi</a:t>
            </a:r>
            <a:endParaRPr lang="en-US" dirty="0"/>
          </a:p>
          <a:p>
            <a:r>
              <a:rPr lang="en-US" dirty="0"/>
              <a:t>Summer 2016</a:t>
            </a:r>
          </a:p>
          <a:p>
            <a:endParaRPr lang="en-US" dirty="0"/>
          </a:p>
        </p:txBody>
      </p:sp>
      <p:sp>
        <p:nvSpPr>
          <p:cNvPr id="4" name="TextBox 3"/>
          <p:cNvSpPr txBox="1"/>
          <p:nvPr/>
        </p:nvSpPr>
        <p:spPr>
          <a:xfrm>
            <a:off x="0" y="5308020"/>
            <a:ext cx="7863839"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Preface:</a:t>
            </a:r>
          </a:p>
          <a:p>
            <a:r>
              <a:rPr lang="en-US" dirty="0"/>
              <a:t>Computer vision (CV) allows your Raspberry Pi to see things. In practical terms, this means that your Raspberry Pi can analyze an image, looking for items of interest and even recognizing faces and text.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53" y="164162"/>
            <a:ext cx="1223493" cy="1508167"/>
          </a:xfrm>
          <a:prstGeom prst="rect">
            <a:avLst/>
          </a:prstGeom>
        </p:spPr>
      </p:pic>
    </p:spTree>
    <p:extLst>
      <p:ext uri="{BB962C8B-B14F-4D97-AF65-F5344CB8AC3E}">
        <p14:creationId xmlns:p14="http://schemas.microsoft.com/office/powerpoint/2010/main" val="202322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Setting Up a USB Camera for Computer Vision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554545"/>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dirty="0">
                <a:solidFill>
                  <a:srgbClr val="FF0000"/>
                </a:solidFill>
              </a:rPr>
              <a:t>Use a USB webcam that is compatible with the Raspberry Pi </a:t>
            </a:r>
            <a:r>
              <a:rPr lang="en-US" sz="2000" dirty="0"/>
              <a:t>(see </a:t>
            </a:r>
            <a:r>
              <a:rPr lang="en-US" sz="2000" b="1" i="1" dirty="0">
                <a:solidFill>
                  <a:srgbClr val="0070C0"/>
                </a:solidFill>
                <a:latin typeface="Consolas" panose="020B0609020204030204" pitchFamily="49" charset="0"/>
                <a:cs typeface="Consolas" panose="020B0609020204030204" pitchFamily="49" charset="0"/>
              </a:rPr>
              <a:t>http://elinux.org/ </a:t>
            </a:r>
            <a:r>
              <a:rPr lang="en-US" sz="2000" b="1" i="1" dirty="0" err="1">
                <a:solidFill>
                  <a:srgbClr val="0070C0"/>
                </a:solidFill>
                <a:latin typeface="Consolas" panose="020B0609020204030204" pitchFamily="49" charset="0"/>
                <a:cs typeface="Consolas" panose="020B0609020204030204" pitchFamily="49" charset="0"/>
              </a:rPr>
              <a:t>RPi_USB_Webcams</a:t>
            </a:r>
            <a:r>
              <a:rPr lang="en-US" sz="2000" dirty="0"/>
              <a:t>). Choose a good quality camera, and if you are working on a project where you need the camera close to the subject, select one that has a manual focus option. For getting really close to the subject, a low-cost USB endoscope can be useful.</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71553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246769"/>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You want to use a Raspberry Pi Camera Module that connects directly to your Raspberry Pi with OpenCV. </a:t>
            </a:r>
            <a:endParaRPr lang="fa-IR" sz="2000" dirty="0"/>
          </a:p>
          <a:p>
            <a:pPr marL="571500" lvl="2" indent="-342900">
              <a:buFont typeface="Arial" panose="020B0604020202020204" pitchFamily="34" charset="0"/>
              <a:buChar char="•"/>
            </a:pPr>
            <a:endParaRPr lang="fa-IR" sz="2000" dirty="0"/>
          </a:p>
          <a:p>
            <a:pPr marL="571500" lvl="2" indent="-342900">
              <a:buFont typeface="Arial" panose="020B0604020202020204" pitchFamily="34" charset="0"/>
              <a:buChar char="•"/>
            </a:pPr>
            <a:r>
              <a:rPr lang="en-US" sz="2000" dirty="0"/>
              <a:t>The Raspberry Pi Camera Module does not automatically show up as a camera device. The easiest way to make the module work with OpenCV is to use the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Python module to capture an image with the camera. </a:t>
            </a:r>
            <a:endParaRPr lang="fa-IR" sz="2000" dirty="0"/>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88016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433110" cy="532453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The following class will use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to grab a frame from raspberry pi camera module</a:t>
            </a:r>
          </a:p>
          <a:p>
            <a:pPr marL="571500" lvl="2" indent="-342900">
              <a:buFont typeface="Arial" panose="020B0604020202020204" pitchFamily="34" charset="0"/>
              <a:buChar char="•"/>
            </a:pPr>
            <a:endParaRPr lang="fa-IR" sz="2000" b="1" i="1" dirty="0">
              <a:solidFill>
                <a:srgbClr val="0070C0"/>
              </a:solidFill>
              <a:latin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 import </a:t>
            </a:r>
            <a:r>
              <a:rPr lang="en-US" sz="2000" b="1" i="1" dirty="0" err="1">
                <a:solidFill>
                  <a:srgbClr val="0070C0"/>
                </a:solidFill>
                <a:latin typeface="Consolas" panose="020B0609020204030204" pitchFamily="49" charset="0"/>
                <a:cs typeface="Consolas" panose="020B0609020204030204" pitchFamily="49" charset="0"/>
              </a:rPr>
              <a:t>PiCamera</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picamera.array</a:t>
            </a:r>
            <a:r>
              <a:rPr lang="en-US" sz="2000" b="1" i="1" dirty="0">
                <a:solidFill>
                  <a:srgbClr val="0070C0"/>
                </a:solidFill>
                <a:latin typeface="Consolas" panose="020B0609020204030204" pitchFamily="49" charset="0"/>
                <a:cs typeface="Consolas" panose="020B0609020204030204" pitchFamily="49" charset="0"/>
              </a:rPr>
              <a:t> import </a:t>
            </a:r>
            <a:r>
              <a:rPr lang="en-US" sz="2000" b="1" i="1" dirty="0" err="1">
                <a:solidFill>
                  <a:srgbClr val="0070C0"/>
                </a:solidFill>
                <a:latin typeface="Consolas" panose="020B0609020204030204" pitchFamily="49" charset="0"/>
                <a:cs typeface="Consolas" panose="020B0609020204030204" pitchFamily="49" charset="0"/>
              </a:rPr>
              <a:t>PiRGBArray</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PIL import </a:t>
            </a:r>
            <a:r>
              <a:rPr lang="en-US" sz="2000" b="1" i="1" dirty="0" smtClean="0">
                <a:solidFill>
                  <a:srgbClr val="0070C0"/>
                </a:solidFill>
                <a:latin typeface="Consolas" panose="020B0609020204030204" pitchFamily="49" charset="0"/>
                <a:cs typeface="Consolas" panose="020B0609020204030204" pitchFamily="49" charset="0"/>
              </a:rPr>
              <a:t>Image</a:t>
            </a:r>
          </a:p>
          <a:p>
            <a:pPr marL="228600" lvl="2"/>
            <a:r>
              <a:rPr lang="en-US" sz="2000" b="1" i="1" dirty="0" smtClean="0">
                <a:solidFill>
                  <a:srgbClr val="0070C0"/>
                </a:solidFill>
                <a:latin typeface="Consolas" panose="020B0609020204030204" pitchFamily="49" charset="0"/>
                <a:cs typeface="Consolas" panose="020B0609020204030204" pitchFamily="49" charset="0"/>
              </a:rPr>
              <a:t>import </a:t>
            </a:r>
            <a:r>
              <a:rPr lang="en-US" sz="2000" b="1" i="1" dirty="0">
                <a:solidFill>
                  <a:srgbClr val="0070C0"/>
                </a:solidFill>
                <a:latin typeface="Consolas" panose="020B0609020204030204" pitchFamily="49" charset="0"/>
                <a:cs typeface="Consolas" panose="020B0609020204030204" pitchFamily="49" charset="0"/>
              </a:rPr>
              <a:t>numpy</a:t>
            </a:r>
          </a:p>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class </a:t>
            </a:r>
            <a:r>
              <a:rPr lang="en-US" sz="2000" b="1" i="1" dirty="0" err="1">
                <a:solidFill>
                  <a:srgbClr val="0070C0"/>
                </a:solidFill>
                <a:latin typeface="Consolas" panose="020B0609020204030204" pitchFamily="49" charset="0"/>
                <a:cs typeface="Consolas" panose="020B0609020204030204" pitchFamily="49" charset="0"/>
              </a:rPr>
              <a:t>CaptureDeviceRPiCamera</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def __</a:t>
            </a:r>
            <a:r>
              <a:rPr lang="en-US" sz="2000" b="1" i="1" dirty="0" err="1">
                <a:solidFill>
                  <a:srgbClr val="0070C0"/>
                </a:solidFill>
                <a:latin typeface="Consolas" panose="020B0609020204030204" pitchFamily="49" charset="0"/>
                <a:cs typeface="Consolas" panose="020B0609020204030204" pitchFamily="49" charset="0"/>
              </a:rPr>
              <a:t>init</a:t>
            </a:r>
            <a:r>
              <a:rPr lang="en-US" sz="2000" b="1" i="1" dirty="0">
                <a:solidFill>
                  <a:srgbClr val="0070C0"/>
                </a:solidFill>
                <a:latin typeface="Consolas" panose="020B0609020204030204" pitchFamily="49" charset="0"/>
                <a:cs typeface="Consolas" panose="020B0609020204030204" pitchFamily="49" charset="0"/>
              </a:rPr>
              <a:t>__(self, </a:t>
            </a:r>
            <a:r>
              <a:rPr lang="en-US" sz="2000" b="1" i="1" dirty="0" err="1">
                <a:solidFill>
                  <a:srgbClr val="0070C0"/>
                </a:solidFill>
                <a:latin typeface="Consolas" panose="020B0609020204030204" pitchFamily="49" charset="0"/>
                <a:cs typeface="Consolas" panose="020B0609020204030204" pitchFamily="49" charset="0"/>
              </a:rPr>
              <a:t>frameSize</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frameRate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camera =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camera.resolution</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frameSize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camera.framerate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frameRate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self.rawCapture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PiRGBArray</a:t>
            </a:r>
            <a:r>
              <a:rPr lang="en-US" sz="2000" b="1" i="1" dirty="0">
                <a:solidFill>
                  <a:srgbClr val="0070C0"/>
                </a:solidFill>
                <a:latin typeface="Consolas" panose="020B0609020204030204" pitchFamily="49" charset="0"/>
                <a:cs typeface="Consolas" panose="020B0609020204030204" pitchFamily="49" charset="0"/>
              </a:rPr>
              <a:t>(camera, size=</a:t>
            </a:r>
            <a:r>
              <a:rPr lang="en-US" sz="2000" b="1" i="1" dirty="0" err="1">
                <a:solidFill>
                  <a:srgbClr val="0070C0"/>
                </a:solidFill>
                <a:latin typeface="Consolas" panose="020B0609020204030204" pitchFamily="49" charset="0"/>
                <a:cs typeface="Consolas" panose="020B0609020204030204" pitchFamily="49" charset="0"/>
              </a:rPr>
              <a:t>frameSize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self.bufferIter</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camera.capture_continuous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self.rawCapture</a:t>
            </a:r>
            <a:r>
              <a:rPr lang="en-US" sz="2000" b="1" i="1" dirty="0">
                <a:solidFill>
                  <a:srgbClr val="0070C0"/>
                </a:solidFill>
                <a:latin typeface="Consolas" panose="020B0609020204030204" pitchFamily="49" charset="0"/>
                <a:cs typeface="Consolas" panose="020B0609020204030204" pitchFamily="49" charset="0"/>
              </a:rPr>
              <a:t>, format="</a:t>
            </a:r>
            <a:r>
              <a:rPr lang="en-US" sz="2000" b="1" i="1" dirty="0" err="1">
                <a:solidFill>
                  <a:srgbClr val="0070C0"/>
                </a:solidFill>
                <a:latin typeface="Consolas" panose="020B0609020204030204" pitchFamily="49" charset="0"/>
                <a:cs typeface="Consolas" panose="020B0609020204030204" pitchFamily="49" charset="0"/>
              </a:rPr>
              <a:t>bgr</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use_video_port</a:t>
            </a:r>
            <a:r>
              <a:rPr lang="en-US" sz="2000" b="1" i="1" dirty="0">
                <a:solidFill>
                  <a:srgbClr val="0070C0"/>
                </a:solidFill>
                <a:latin typeface="Consolas" panose="020B0609020204030204" pitchFamily="49" charset="0"/>
                <a:cs typeface="Consolas" panose="020B0609020204030204" pitchFamily="49" charset="0"/>
              </a:rPr>
              <a:t>=True)</a:t>
            </a:r>
          </a:p>
          <a:p>
            <a:pPr marL="228600" lvl="2"/>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8202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433110" cy="2862322"/>
          </a:xfrm>
          <a:prstGeom prst="rect">
            <a:avLst/>
          </a:prstGeom>
          <a:noFill/>
        </p:spPr>
        <p:txBody>
          <a:bodyPr wrap="square" rtlCol="0">
            <a:spAutoFit/>
          </a:bodyPr>
          <a:lstStyle/>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def </a:t>
            </a:r>
            <a:r>
              <a:rPr lang="en-US" sz="2000" b="1" i="1" dirty="0" err="1">
                <a:solidFill>
                  <a:srgbClr val="0070C0"/>
                </a:solidFill>
                <a:latin typeface="Consolas" panose="020B0609020204030204" pitchFamily="49" charset="0"/>
                <a:cs typeface="Consolas" panose="020B0609020204030204" pitchFamily="49" charset="0"/>
              </a:rPr>
              <a:t>GrabFrame</a:t>
            </a:r>
            <a:r>
              <a:rPr lang="en-US" sz="2000" b="1" i="1" dirty="0">
                <a:solidFill>
                  <a:srgbClr val="0070C0"/>
                </a:solidFill>
                <a:latin typeface="Consolas" panose="020B0609020204030204" pitchFamily="49" charset="0"/>
                <a:cs typeface="Consolas" panose="020B0609020204030204" pitchFamily="49" charset="0"/>
              </a:rPr>
              <a:t>(self, gray):</a:t>
            </a:r>
          </a:p>
          <a:p>
            <a:pPr marL="228600" lvl="2"/>
            <a:r>
              <a:rPr lang="en-US" sz="2000" b="1" i="1" dirty="0">
                <a:solidFill>
                  <a:srgbClr val="0070C0"/>
                </a:solidFill>
                <a:latin typeface="Consolas" panose="020B0609020204030204" pitchFamily="49" charset="0"/>
                <a:cs typeface="Consolas" panose="020B0609020204030204" pitchFamily="49" charset="0"/>
              </a:rPr>
              <a:t>        mat = </a:t>
            </a:r>
            <a:r>
              <a:rPr lang="en-US" sz="2000" b="1" i="1" dirty="0" err="1">
                <a:solidFill>
                  <a:srgbClr val="0070C0"/>
                </a:solidFill>
                <a:latin typeface="Consolas" panose="020B0609020204030204" pitchFamily="49" charset="0"/>
                <a:cs typeface="Consolas" panose="020B0609020204030204" pitchFamily="49" charset="0"/>
              </a:rPr>
              <a:t>self.bufferIter.next</a:t>
            </a:r>
            <a:r>
              <a:rPr lang="en-US" sz="2000" b="1" i="1" dirty="0">
                <a:solidFill>
                  <a:srgbClr val="0070C0"/>
                </a:solidFill>
                <a:latin typeface="Consolas" panose="020B0609020204030204" pitchFamily="49" charset="0"/>
                <a:cs typeface="Consolas" panose="020B0609020204030204" pitchFamily="49" charset="0"/>
              </a:rPr>
              <a:t>().array</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self.rawCapture.truncate</a:t>
            </a:r>
            <a:r>
              <a:rPr lang="en-US" sz="2000" b="1" i="1" dirty="0">
                <a:solidFill>
                  <a:srgbClr val="0070C0"/>
                </a:solidFill>
                <a:latin typeface="Consolas" panose="020B0609020204030204" pitchFamily="49" charset="0"/>
                <a:cs typeface="Consolas" panose="020B0609020204030204" pitchFamily="49" charset="0"/>
              </a:rPr>
              <a:t>(0)</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mat</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return cv2.cvtColor(mat, cv2.COLOR_BGR2GRAY)</a:t>
            </a:r>
          </a:p>
          <a:p>
            <a:pPr marL="228600" lvl="2"/>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7574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CaptureDevice</a:t>
            </a:r>
            <a:r>
              <a:rPr lang="en-US" dirty="0"/>
              <a:t> Class for </a:t>
            </a:r>
            <a:r>
              <a:rPr lang="en-US" dirty="0" err="1"/>
              <a:t>grabing</a:t>
            </a:r>
            <a:r>
              <a:rPr lang="en-US" dirty="0"/>
              <a:t> frame from Image, Video or Webcam source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89457"/>
            <a:ext cx="11357113" cy="4093428"/>
          </a:xfrm>
          <a:prstGeom prst="rect">
            <a:avLst/>
          </a:prstGeom>
          <a:noFill/>
        </p:spPr>
        <p:txBody>
          <a:bodyPr wrap="square" rtlCol="0">
            <a:spAutoFit/>
          </a:bodyPr>
          <a:lstStyle/>
          <a:p>
            <a:pPr marL="228600" lvl="2"/>
            <a:r>
              <a:rPr lang="en-US" sz="2000" dirty="0"/>
              <a:t>The following class will use </a:t>
            </a:r>
            <a:r>
              <a:rPr lang="en-US" sz="2000" dirty="0" err="1"/>
              <a:t>opencv</a:t>
            </a:r>
            <a:r>
              <a:rPr lang="en-US" sz="2000" dirty="0"/>
              <a:t> to </a:t>
            </a:r>
            <a:r>
              <a:rPr lang="en-US" sz="2000" dirty="0" err="1"/>
              <a:t>grame</a:t>
            </a:r>
            <a:r>
              <a:rPr lang="en-US" sz="2000" dirty="0"/>
              <a:t> a frame from image, video or webcam source for image processing</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class </a:t>
            </a:r>
            <a:r>
              <a:rPr lang="en-US" sz="2000" b="1" i="1" dirty="0" err="1">
                <a:solidFill>
                  <a:srgbClr val="0070C0"/>
                </a:solidFill>
                <a:latin typeface="Consolas" panose="020B0609020204030204" pitchFamily="49" charset="0"/>
                <a:cs typeface="Consolas" panose="020B0609020204030204" pitchFamily="49" charset="0"/>
              </a:rPr>
              <a:t>CaptureDevice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def __</a:t>
            </a:r>
            <a:r>
              <a:rPr lang="en-US" sz="2000" b="1" i="1" dirty="0" err="1">
                <a:solidFill>
                  <a:srgbClr val="0070C0"/>
                </a:solidFill>
                <a:latin typeface="Consolas" panose="020B0609020204030204" pitchFamily="49" charset="0"/>
                <a:cs typeface="Consolas" panose="020B0609020204030204" pitchFamily="49" charset="0"/>
              </a:rPr>
              <a:t>init</a:t>
            </a:r>
            <a:r>
              <a:rPr lang="en-US" sz="2000" b="1" i="1" dirty="0">
                <a:solidFill>
                  <a:srgbClr val="0070C0"/>
                </a:solidFill>
                <a:latin typeface="Consolas" panose="020B0609020204030204" pitchFamily="49" charset="0"/>
                <a:cs typeface="Consolas" panose="020B0609020204030204" pitchFamily="49" charset="0"/>
              </a:rPr>
              <a:t>__(self, mode, address):</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mode</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 = address</a:t>
            </a:r>
          </a:p>
          <a:p>
            <a:pPr marL="228600" lvl="2"/>
            <a:r>
              <a:rPr lang="en-US" sz="2000" b="1" i="1" dirty="0">
                <a:solidFill>
                  <a:srgbClr val="0070C0"/>
                </a:solidFill>
                <a:latin typeface="Consolas" panose="020B0609020204030204" pitchFamily="49" charset="0"/>
                <a:cs typeface="Consolas" panose="020B0609020204030204" pitchFamily="49" charset="0"/>
              </a:rPr>
              <a:t>        if(mode == "-v"):</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self.cap</a:t>
            </a:r>
            <a:r>
              <a:rPr lang="en-US" sz="2000" b="1" i="1" dirty="0">
                <a:solidFill>
                  <a:srgbClr val="0070C0"/>
                </a:solidFill>
                <a:latin typeface="Consolas" panose="020B0609020204030204" pitchFamily="49" charset="0"/>
                <a:cs typeface="Consolas" panose="020B0609020204030204" pitchFamily="49" charset="0"/>
              </a:rPr>
              <a:t> = cv2.VideoCapture(address)</a:t>
            </a:r>
          </a:p>
          <a:p>
            <a:pPr marL="228600" lvl="2"/>
            <a:r>
              <a:rPr lang="en-US" sz="2000" b="1" i="1" dirty="0">
                <a:solidFill>
                  <a:srgbClr val="0070C0"/>
                </a:solidFill>
                <a:latin typeface="Consolas" panose="020B0609020204030204" pitchFamily="49" charset="0"/>
                <a:cs typeface="Consolas" panose="020B0609020204030204" pitchFamily="49" charset="0"/>
              </a:rPr>
              <a:t>        if(mode == "-w"):</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self.cap</a:t>
            </a:r>
            <a:r>
              <a:rPr lang="en-US" sz="2000" b="1" i="1" dirty="0">
                <a:solidFill>
                  <a:srgbClr val="0070C0"/>
                </a:solidFill>
                <a:latin typeface="Consolas" panose="020B0609020204030204" pitchFamily="49" charset="0"/>
                <a:cs typeface="Consolas" panose="020B0609020204030204" pitchFamily="49" charset="0"/>
              </a:rPr>
              <a:t> = cv2.VideoCapture(0)</a:t>
            </a:r>
          </a:p>
        </p:txBody>
      </p:sp>
    </p:spTree>
    <p:extLst>
      <p:ext uri="{BB962C8B-B14F-4D97-AF65-F5344CB8AC3E}">
        <p14:creationId xmlns:p14="http://schemas.microsoft.com/office/powerpoint/2010/main" val="1918091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CaptureDevice</a:t>
            </a:r>
            <a:r>
              <a:rPr lang="en-US" dirty="0"/>
              <a:t> Class for </a:t>
            </a:r>
            <a:r>
              <a:rPr lang="en-US" dirty="0" err="1"/>
              <a:t>grabing</a:t>
            </a:r>
            <a:r>
              <a:rPr lang="en-US" dirty="0"/>
              <a:t> frame from Image, Video or Webcam source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89457"/>
            <a:ext cx="11357113" cy="5016758"/>
          </a:xfrm>
          <a:prstGeom prst="rect">
            <a:avLst/>
          </a:prstGeom>
          <a:noFill/>
        </p:spPr>
        <p:txBody>
          <a:bodyPr wrap="square" rtlCol="0">
            <a:spAutoFit/>
          </a:bodyPr>
          <a:lstStyle/>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def </a:t>
            </a:r>
            <a:r>
              <a:rPr lang="en-US" sz="2000" b="1" i="1" dirty="0" err="1">
                <a:solidFill>
                  <a:srgbClr val="0070C0"/>
                </a:solidFill>
                <a:latin typeface="Consolas" panose="020B0609020204030204" pitchFamily="49" charset="0"/>
                <a:cs typeface="Consolas" panose="020B0609020204030204" pitchFamily="49" charset="0"/>
              </a:rPr>
              <a:t>GrabFrame</a:t>
            </a:r>
            <a:r>
              <a:rPr lang="en-US" sz="2000" b="1" i="1" dirty="0">
                <a:solidFill>
                  <a:srgbClr val="0070C0"/>
                </a:solidFill>
                <a:latin typeface="Consolas" panose="020B0609020204030204" pitchFamily="49" charset="0"/>
                <a:cs typeface="Consolas" panose="020B0609020204030204" pitchFamily="49" charset="0"/>
              </a:rPr>
              <a:t>(self, gray):</a:t>
            </a:r>
          </a:p>
          <a:p>
            <a:pPr marL="228600" lvl="2"/>
            <a:r>
              <a:rPr lang="en-US" sz="2000" b="1" i="1" dirty="0">
                <a:solidFill>
                  <a:srgbClr val="0070C0"/>
                </a:solidFill>
                <a:latin typeface="Consolas" panose="020B0609020204030204" pitchFamily="49" charset="0"/>
                <a:cs typeface="Consolas" panose="020B0609020204030204" pitchFamily="49" charset="0"/>
              </a:rPr>
              <a:t>        if(</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cv2.imread(</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return cv2.imread(</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 0)</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elif</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"-v" or </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"-w"):</a:t>
            </a:r>
          </a:p>
          <a:p>
            <a:pPr marL="228600" lvl="2"/>
            <a:r>
              <a:rPr lang="en-US" sz="2000" b="1" i="1" dirty="0">
                <a:solidFill>
                  <a:srgbClr val="0070C0"/>
                </a:solidFill>
                <a:latin typeface="Consolas" panose="020B0609020204030204" pitchFamily="49" charset="0"/>
                <a:cs typeface="Consolas" panose="020B0609020204030204" pitchFamily="49" charset="0"/>
              </a:rPr>
              <a:t>            if(</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"-v"):</a:t>
            </a:r>
          </a:p>
          <a:p>
            <a:pPr marL="228600" lvl="2"/>
            <a:r>
              <a:rPr lang="en-US" sz="2000" b="1" i="1" dirty="0">
                <a:solidFill>
                  <a:srgbClr val="0070C0"/>
                </a:solidFill>
                <a:latin typeface="Consolas" panose="020B0609020204030204" pitchFamily="49" charset="0"/>
                <a:cs typeface="Consolas" panose="020B0609020204030204" pitchFamily="49" charset="0"/>
              </a:rPr>
              <a:t>                if(not </a:t>
            </a:r>
            <a:r>
              <a:rPr lang="en-US" sz="2000" b="1" i="1" dirty="0" err="1">
                <a:solidFill>
                  <a:srgbClr val="0070C0"/>
                </a:solidFill>
                <a:latin typeface="Consolas" panose="020B0609020204030204" pitchFamily="49" charset="0"/>
                <a:cs typeface="Consolas" panose="020B0609020204030204" pitchFamily="49" charset="0"/>
              </a:rPr>
              <a:t>self.cap.isOpened</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return</a:t>
            </a:r>
          </a:p>
          <a:p>
            <a:pPr marL="228600" lvl="2"/>
            <a:r>
              <a:rPr lang="en-US" sz="2000" b="1" i="1" dirty="0">
                <a:solidFill>
                  <a:srgbClr val="0070C0"/>
                </a:solidFill>
                <a:latin typeface="Consolas" panose="020B0609020204030204" pitchFamily="49" charset="0"/>
                <a:cs typeface="Consolas" panose="020B0609020204030204" pitchFamily="49" charset="0"/>
              </a:rPr>
              <a:t>            ret, frame = </a:t>
            </a:r>
            <a:r>
              <a:rPr lang="en-US" sz="2000" b="1" i="1" dirty="0" err="1">
                <a:solidFill>
                  <a:srgbClr val="0070C0"/>
                </a:solidFill>
                <a:latin typeface="Consolas" panose="020B0609020204030204" pitchFamily="49" charset="0"/>
                <a:cs typeface="Consolas" panose="020B0609020204030204" pitchFamily="49" charset="0"/>
              </a:rPr>
              <a:t>self.cap.read</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frame</a:t>
            </a:r>
          </a:p>
          <a:p>
            <a:pPr marL="228600" lvl="2"/>
            <a:r>
              <a:rPr lang="en-US" sz="2000" b="1" i="1" dirty="0">
                <a:solidFill>
                  <a:srgbClr val="0070C0"/>
                </a:solidFill>
                <a:latin typeface="Consolas" panose="020B0609020204030204" pitchFamily="49" charset="0"/>
                <a:cs typeface="Consolas" panose="020B0609020204030204" pitchFamily="49" charset="0"/>
              </a:rPr>
              <a:t>            gray = cv2.cvtColor(frame, cv2.COLOR_BGR2GRAY)</a:t>
            </a:r>
          </a:p>
          <a:p>
            <a:pPr marL="228600" lvl="2"/>
            <a:r>
              <a:rPr lang="en-US" sz="2000" b="1" i="1" dirty="0">
                <a:solidFill>
                  <a:srgbClr val="0070C0"/>
                </a:solidFill>
                <a:latin typeface="Consolas" panose="020B0609020204030204" pitchFamily="49" charset="0"/>
                <a:cs typeface="Consolas" panose="020B0609020204030204" pitchFamily="49" charset="0"/>
              </a:rPr>
              <a:t>            return gray</a:t>
            </a:r>
          </a:p>
        </p:txBody>
      </p:sp>
    </p:spTree>
    <p:extLst>
      <p:ext uri="{BB962C8B-B14F-4D97-AF65-F5344CB8AC3E}">
        <p14:creationId xmlns:p14="http://schemas.microsoft.com/office/powerpoint/2010/main" val="385822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26BEE07-A5A3-4CF2-AD41-550822775E9C}"/>
              </a:ext>
            </a:extLst>
          </p:cNvPr>
          <p:cNvPicPr>
            <a:picLocks noChangeAspect="1"/>
          </p:cNvPicPr>
          <p:nvPr/>
        </p:nvPicPr>
        <p:blipFill rotWithShape="1">
          <a:blip r:embed="rId2"/>
          <a:srcRect l="3202" r="3140" b="4600"/>
          <a:stretch/>
        </p:blipFill>
        <p:spPr>
          <a:xfrm>
            <a:off x="687411" y="826295"/>
            <a:ext cx="10421867" cy="5968492"/>
          </a:xfrm>
          <a:prstGeom prst="rect">
            <a:avLst/>
          </a:prstGeom>
        </p:spPr>
      </p:pic>
    </p:spTree>
    <p:extLst>
      <p:ext uri="{BB962C8B-B14F-4D97-AF65-F5344CB8AC3E}">
        <p14:creationId xmlns:p14="http://schemas.microsoft.com/office/powerpoint/2010/main" val="79726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0" y="721217"/>
            <a:ext cx="12191999" cy="5632311"/>
          </a:xfrm>
          <a:prstGeom prst="rect">
            <a:avLst/>
          </a:prstGeom>
          <a:noFill/>
        </p:spPr>
        <p:txBody>
          <a:bodyPr wrap="square" rtlCol="0">
            <a:spAutoFit/>
          </a:bodyPr>
          <a:lstStyle/>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cv2</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as np</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sys</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CaptureDevice</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try:</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import cv2.cv as cv</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except: pass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def </a:t>
            </a:r>
            <a:r>
              <a:rPr lang="en-US" sz="2000" b="1" i="1" dirty="0" err="1">
                <a:solidFill>
                  <a:srgbClr val="0070C0"/>
                </a:solidFill>
                <a:latin typeface="Consolas" panose="020B0609020204030204" pitchFamily="49" charset="0"/>
                <a:cs typeface="Consolas" panose="020B0609020204030204" pitchFamily="49" charset="0"/>
              </a:rPr>
              <a:t>CountCoins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cimg</a:t>
            </a:r>
            <a:r>
              <a:rPr lang="en-US" sz="2000"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None</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try:</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cv2.HoughCircles(</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cv2.HOUGH_GRADIENT, 1, 20,</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param1=50, param2=30, </a:t>
            </a:r>
            <a:r>
              <a:rPr lang="en-US" sz="2000" b="1" i="1" dirty="0" err="1">
                <a:solidFill>
                  <a:srgbClr val="0070C0"/>
                </a:solidFill>
                <a:latin typeface="Consolas" panose="020B0609020204030204" pitchFamily="49" charset="0"/>
                <a:cs typeface="Consolas" panose="020B0609020204030204" pitchFamily="49" charset="0"/>
              </a:rPr>
              <a:t>minRadius</a:t>
            </a:r>
            <a:r>
              <a:rPr lang="en-US" sz="2000" b="1" i="1" dirty="0">
                <a:solidFill>
                  <a:srgbClr val="0070C0"/>
                </a:solidFill>
                <a:latin typeface="Consolas" panose="020B0609020204030204" pitchFamily="49" charset="0"/>
                <a:cs typeface="Consolas" panose="020B0609020204030204" pitchFamily="49" charset="0"/>
              </a:rPr>
              <a:t>=0, </a:t>
            </a:r>
            <a:r>
              <a:rPr lang="en-US" sz="2000" b="1" i="1" dirty="0" err="1">
                <a:solidFill>
                  <a:srgbClr val="0070C0"/>
                </a:solidFill>
                <a:latin typeface="Consolas" panose="020B0609020204030204" pitchFamily="49" charset="0"/>
                <a:cs typeface="Consolas" panose="020B0609020204030204" pitchFamily="49" charset="0"/>
              </a:rPr>
              <a:t>maxRadius</a:t>
            </a:r>
            <a:r>
              <a:rPr lang="en-US" sz="2000" b="1" i="1" dirty="0">
                <a:solidFill>
                  <a:srgbClr val="0070C0"/>
                </a:solidFill>
                <a:latin typeface="Consolas" panose="020B0609020204030204" pitchFamily="49" charset="0"/>
                <a:cs typeface="Consolas" panose="020B0609020204030204" pitchFamily="49" charset="0"/>
              </a:rPr>
              <a:t>=0)</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except:</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cv2.HoughCircles(</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cv.CV_HOUGH_GRADIENT</a:t>
            </a:r>
            <a:r>
              <a:rPr lang="en-US" sz="2000" b="1" i="1" dirty="0">
                <a:solidFill>
                  <a:srgbClr val="0070C0"/>
                </a:solidFill>
                <a:latin typeface="Consolas" panose="020B0609020204030204" pitchFamily="49" charset="0"/>
                <a:cs typeface="Consolas" panose="020B0609020204030204" pitchFamily="49" charset="0"/>
              </a:rPr>
              <a:t>, 1, 20, param1=50, 						param2=30, </a:t>
            </a:r>
            <a:r>
              <a:rPr lang="en-US" sz="2000" b="1" i="1" dirty="0" err="1">
                <a:solidFill>
                  <a:srgbClr val="0070C0"/>
                </a:solidFill>
                <a:latin typeface="Consolas" panose="020B0609020204030204" pitchFamily="49" charset="0"/>
                <a:cs typeface="Consolas" panose="020B0609020204030204" pitchFamily="49" charset="0"/>
              </a:rPr>
              <a:t>minRadius</a:t>
            </a:r>
            <a:r>
              <a:rPr lang="en-US" sz="2000" b="1" i="1" dirty="0">
                <a:solidFill>
                  <a:srgbClr val="0070C0"/>
                </a:solidFill>
                <a:latin typeface="Consolas" panose="020B0609020204030204" pitchFamily="49" charset="0"/>
                <a:cs typeface="Consolas" panose="020B0609020204030204" pitchFamily="49" charset="0"/>
              </a:rPr>
              <a:t>=0, </a:t>
            </a:r>
            <a:r>
              <a:rPr lang="en-US" sz="2000" b="1" i="1" dirty="0" err="1">
                <a:solidFill>
                  <a:srgbClr val="0070C0"/>
                </a:solidFill>
                <a:latin typeface="Consolas" panose="020B0609020204030204" pitchFamily="49" charset="0"/>
                <a:cs typeface="Consolas" panose="020B0609020204030204" pitchFamily="49" charset="0"/>
              </a:rPr>
              <a:t>maxRadius</a:t>
            </a:r>
            <a:r>
              <a:rPr lang="en-US" sz="2000" b="1" i="1" dirty="0">
                <a:solidFill>
                  <a:srgbClr val="0070C0"/>
                </a:solidFill>
                <a:latin typeface="Consolas" panose="020B0609020204030204" pitchFamily="49" charset="0"/>
                <a:cs typeface="Consolas" panose="020B0609020204030204" pitchFamily="49" charset="0"/>
              </a:rPr>
              <a:t>=0)</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52071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0" y="721217"/>
            <a:ext cx="12191999" cy="6463308"/>
          </a:xfrm>
          <a:prstGeom prst="rect">
            <a:avLst/>
          </a:prstGeom>
          <a:noFill/>
        </p:spPr>
        <p:txBody>
          <a:bodyPr wrap="square" rtlCol="0">
            <a:spAutoFit/>
          </a:bodyPr>
          <a:lstStyle/>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if(circles == None):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return</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circles = np.uint16(</a:t>
            </a:r>
            <a:r>
              <a:rPr lang="en-US" b="1" i="1" dirty="0" err="1">
                <a:solidFill>
                  <a:srgbClr val="0070C0"/>
                </a:solidFill>
                <a:latin typeface="Consolas" panose="020B0609020204030204" pitchFamily="49" charset="0"/>
                <a:cs typeface="Consolas" panose="020B0609020204030204" pitchFamily="49" charset="0"/>
              </a:rPr>
              <a:t>np.around</a:t>
            </a:r>
            <a:r>
              <a:rPr lang="en-US" b="1" i="1" dirty="0">
                <a:solidFill>
                  <a:srgbClr val="0070C0"/>
                </a:solidFill>
                <a:latin typeface="Consolas" panose="020B0609020204030204" pitchFamily="49" charset="0"/>
                <a:cs typeface="Consolas" panose="020B0609020204030204" pitchFamily="49" charset="0"/>
              </a:rPr>
              <a:t>(circles))</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for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 in circles[0, :]:</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 draw the outer circle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cv2.circle(</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[0],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[2], (0, 255, 0), 2)</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 draw the center of the circle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cv2.circle(</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[0],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[1]), 2, (0, 0, 255), 3)</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if __name__ == "__main__":</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captureDevice</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CaptureDevice.CaptureDevice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[2])</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while(True):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captureDevice.GrabFrame</a:t>
            </a:r>
            <a:r>
              <a:rPr lang="en-US" b="1" i="1" dirty="0">
                <a:solidFill>
                  <a:srgbClr val="0070C0"/>
                </a:solidFill>
                <a:latin typeface="Consolas" panose="020B0609020204030204" pitchFamily="49" charset="0"/>
                <a:cs typeface="Consolas" panose="020B0609020204030204" pitchFamily="49" charset="0"/>
              </a:rPr>
              <a:t>(True)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 cv2.medianBlur(</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5)</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 cv2.cvtColor(</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cv2.COLOR_GRAY2BGR)</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CountCoins</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cv2.imshow('detected circles',</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if (cv2.waitKey(1) and 0xFF == </a:t>
            </a:r>
            <a:r>
              <a:rPr lang="en-US" b="1" i="1" dirty="0" err="1">
                <a:solidFill>
                  <a:srgbClr val="0070C0"/>
                </a:solidFill>
                <a:latin typeface="Consolas" panose="020B0609020204030204" pitchFamily="49" charset="0"/>
                <a:cs typeface="Consolas" panose="020B0609020204030204" pitchFamily="49" charset="0"/>
              </a:rPr>
              <a:t>ord</a:t>
            </a:r>
            <a:r>
              <a:rPr lang="en-US" b="1" i="1" dirty="0">
                <a:solidFill>
                  <a:srgbClr val="0070C0"/>
                </a:solidFill>
                <a:latin typeface="Consolas" panose="020B0609020204030204" pitchFamily="49" charset="0"/>
                <a:cs typeface="Consolas" panose="020B0609020204030204" pitchFamily="49" charset="0"/>
              </a:rPr>
              <a:t>('q')):</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break</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cv2.destroyAllWindows()</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39186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5A3E787-C0F1-4621-92D8-EBE7C792A0D0}"/>
              </a:ext>
            </a:extLst>
          </p:cNvPr>
          <p:cNvPicPr>
            <a:picLocks noChangeAspect="1"/>
          </p:cNvPicPr>
          <p:nvPr/>
        </p:nvPicPr>
        <p:blipFill rotWithShape="1">
          <a:blip r:embed="rId2"/>
          <a:srcRect l="3174" r="3174" b="4867"/>
          <a:stretch/>
        </p:blipFill>
        <p:spPr>
          <a:xfrm>
            <a:off x="939629" y="857743"/>
            <a:ext cx="10312741" cy="5889892"/>
          </a:xfrm>
          <a:prstGeom prst="rect">
            <a:avLst/>
          </a:prstGeom>
        </p:spPr>
      </p:pic>
    </p:spTree>
    <p:extLst>
      <p:ext uri="{BB962C8B-B14F-4D97-AF65-F5344CB8AC3E}">
        <p14:creationId xmlns:p14="http://schemas.microsoft.com/office/powerpoint/2010/main" val="59218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want to use the Raspberry Pi camera module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Raspberry Pi camera module (following Figure) is attached to a Raspberry Pi by a ribbon cable.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802295" y="2217617"/>
            <a:ext cx="8248650" cy="4124325"/>
          </a:xfrm>
          <a:prstGeom prst="rect">
            <a:avLst/>
          </a:prstGeom>
        </p:spPr>
      </p:pic>
    </p:spTree>
    <p:extLst>
      <p:ext uri="{BB962C8B-B14F-4D97-AF65-F5344CB8AC3E}">
        <p14:creationId xmlns:p14="http://schemas.microsoft.com/office/powerpoint/2010/main" val="4014586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192000" cy="5324535"/>
          </a:xfrm>
          <a:prstGeom prst="rect">
            <a:avLst/>
          </a:prstGeom>
          <a:noFill/>
        </p:spPr>
        <p:txBody>
          <a:bodyPr wrap="square" rtlCol="0">
            <a:spAutoFit/>
          </a:bodyPr>
          <a:lstStyle/>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CaptureDevice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sys</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faceCascade</a:t>
            </a:r>
            <a:r>
              <a:rPr lang="en-US" sz="2000" b="1" i="1" dirty="0">
                <a:solidFill>
                  <a:srgbClr val="0070C0"/>
                </a:solidFill>
                <a:latin typeface="Consolas" panose="020B0609020204030204" pitchFamily="49" charset="0"/>
                <a:cs typeface="Consolas" panose="020B0609020204030204" pitchFamily="49" charset="0"/>
              </a:rPr>
              <a:t> = cv2.CascadeClassifier('haarcascade_frontalface_default.xml')</a:t>
            </a:r>
          </a:p>
          <a:p>
            <a:pPr marL="228600" lvl="2"/>
            <a:r>
              <a:rPr lang="en-US" sz="2000" b="1" i="1" dirty="0" err="1">
                <a:solidFill>
                  <a:srgbClr val="0070C0"/>
                </a:solidFill>
                <a:latin typeface="Consolas" panose="020B0609020204030204" pitchFamily="49" charset="0"/>
                <a:cs typeface="Consolas" panose="020B0609020204030204" pitchFamily="49" charset="0"/>
              </a:rPr>
              <a:t>eyeCascade</a:t>
            </a:r>
            <a:r>
              <a:rPr lang="en-US" sz="2000" b="1" i="1" dirty="0">
                <a:solidFill>
                  <a:srgbClr val="0070C0"/>
                </a:solidFill>
                <a:latin typeface="Consolas" panose="020B0609020204030204" pitchFamily="49" charset="0"/>
                <a:cs typeface="Consolas" panose="020B0609020204030204" pitchFamily="49" charset="0"/>
              </a:rPr>
              <a:t> = cv2.CascadeClassifier('haarcascade_eye.xml')</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def </a:t>
            </a:r>
            <a:r>
              <a:rPr lang="en-US" sz="2000" b="1" i="1" dirty="0" err="1">
                <a:solidFill>
                  <a:srgbClr val="0070C0"/>
                </a:solidFill>
                <a:latin typeface="Consolas" panose="020B0609020204030204" pitchFamily="49" charset="0"/>
                <a:cs typeface="Consolas" panose="020B0609020204030204" pitchFamily="49" charset="0"/>
              </a:rPr>
              <a:t>DetectFacesAndEyes</a:t>
            </a:r>
            <a:r>
              <a:rPr lang="en-US" sz="2000" b="1" i="1" dirty="0">
                <a:solidFill>
                  <a:srgbClr val="0070C0"/>
                </a:solidFill>
                <a:latin typeface="Consolas" panose="020B0609020204030204" pitchFamily="49" charset="0"/>
                <a:cs typeface="Consolas" panose="020B0609020204030204" pitchFamily="49" charset="0"/>
              </a:rPr>
              <a:t>(mat):</a:t>
            </a:r>
          </a:p>
          <a:p>
            <a:pPr marL="228600" lvl="2"/>
            <a:r>
              <a:rPr lang="en-US" sz="2000" b="1" i="1" dirty="0">
                <a:solidFill>
                  <a:srgbClr val="0070C0"/>
                </a:solidFill>
                <a:latin typeface="Consolas" panose="020B0609020204030204" pitchFamily="49" charset="0"/>
                <a:cs typeface="Consolas" panose="020B0609020204030204" pitchFamily="49" charset="0"/>
              </a:rPr>
              <a:t>    gray = cv2.cvtColor(mat, cv2.COLOR_BGR2GRAY)</a:t>
            </a:r>
          </a:p>
          <a:p>
            <a:pPr marL="228600" lvl="2"/>
            <a:r>
              <a:rPr lang="en-US" sz="2000" b="1" i="1" dirty="0">
                <a:solidFill>
                  <a:srgbClr val="0070C0"/>
                </a:solidFill>
                <a:latin typeface="Consolas" panose="020B0609020204030204" pitchFamily="49" charset="0"/>
                <a:cs typeface="Consolas" panose="020B0609020204030204" pitchFamily="49" charset="0"/>
              </a:rPr>
              <a:t>    faces = </a:t>
            </a:r>
            <a:r>
              <a:rPr lang="en-US" sz="2000" b="1" i="1" dirty="0" err="1">
                <a:solidFill>
                  <a:srgbClr val="0070C0"/>
                </a:solidFill>
                <a:latin typeface="Consolas" panose="020B0609020204030204" pitchFamily="49" charset="0"/>
                <a:cs typeface="Consolas" panose="020B0609020204030204" pitchFamily="49" charset="0"/>
              </a:rPr>
              <a:t>faceCascade.detectMultiScale</a:t>
            </a:r>
            <a:r>
              <a:rPr lang="en-US" sz="2000" b="1" i="1" dirty="0">
                <a:solidFill>
                  <a:srgbClr val="0070C0"/>
                </a:solidFill>
                <a:latin typeface="Consolas" panose="020B0609020204030204" pitchFamily="49" charset="0"/>
                <a:cs typeface="Consolas" panose="020B0609020204030204" pitchFamily="49" charset="0"/>
              </a:rPr>
              <a:t>(gray, 1.3, 5)</a:t>
            </a:r>
          </a:p>
          <a:p>
            <a:pPr marL="228600" lvl="2"/>
            <a:r>
              <a:rPr lang="en-US" sz="2000" b="1" i="1" dirty="0">
                <a:solidFill>
                  <a:srgbClr val="0070C0"/>
                </a:solidFill>
                <a:latin typeface="Consolas" panose="020B0609020204030204" pitchFamily="49" charset="0"/>
                <a:cs typeface="Consolas" panose="020B0609020204030204" pitchFamily="49" charset="0"/>
              </a:rPr>
              <a:t>    for (x, y, w, h) in faces:</a:t>
            </a:r>
          </a:p>
          <a:p>
            <a:pPr marL="228600" lvl="2"/>
            <a:r>
              <a:rPr lang="en-US" sz="2000" b="1" i="1" dirty="0">
                <a:solidFill>
                  <a:srgbClr val="0070C0"/>
                </a:solidFill>
                <a:latin typeface="Consolas" panose="020B0609020204030204" pitchFamily="49" charset="0"/>
                <a:cs typeface="Consolas" panose="020B0609020204030204" pitchFamily="49" charset="0"/>
              </a:rPr>
              <a:t>        cv2.rectangle(mat, (x, y), (x + w, y + h), (255, 0, 0), 2)</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roiGray</a:t>
            </a:r>
            <a:r>
              <a:rPr lang="en-US" sz="2000" b="1" i="1" dirty="0">
                <a:solidFill>
                  <a:srgbClr val="0070C0"/>
                </a:solidFill>
                <a:latin typeface="Consolas" panose="020B0609020204030204" pitchFamily="49" charset="0"/>
                <a:cs typeface="Consolas" panose="020B0609020204030204" pitchFamily="49" charset="0"/>
              </a:rPr>
              <a:t> = gray[</a:t>
            </a:r>
            <a:r>
              <a:rPr lang="en-US" sz="2000" b="1" i="1" dirty="0" err="1">
                <a:solidFill>
                  <a:srgbClr val="0070C0"/>
                </a:solidFill>
                <a:latin typeface="Consolas" panose="020B0609020204030204" pitchFamily="49" charset="0"/>
                <a:cs typeface="Consolas" panose="020B0609020204030204" pitchFamily="49" charset="0"/>
              </a:rPr>
              <a:t>y:y</a:t>
            </a:r>
            <a:r>
              <a:rPr lang="en-US" sz="2000" b="1" i="1" dirty="0">
                <a:solidFill>
                  <a:srgbClr val="0070C0"/>
                </a:solidFill>
                <a:latin typeface="Consolas" panose="020B0609020204030204" pitchFamily="49" charset="0"/>
                <a:cs typeface="Consolas" panose="020B0609020204030204" pitchFamily="49" charset="0"/>
              </a:rPr>
              <a:t> + h, x:x + w]</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roiColor</a:t>
            </a:r>
            <a:r>
              <a:rPr lang="en-US" sz="2000" b="1" i="1" dirty="0">
                <a:solidFill>
                  <a:srgbClr val="0070C0"/>
                </a:solidFill>
                <a:latin typeface="Consolas" panose="020B0609020204030204" pitchFamily="49" charset="0"/>
                <a:cs typeface="Consolas" panose="020B0609020204030204" pitchFamily="49" charset="0"/>
              </a:rPr>
              <a:t> = mat[</a:t>
            </a:r>
            <a:r>
              <a:rPr lang="en-US" sz="2000" b="1" i="1" dirty="0" err="1">
                <a:solidFill>
                  <a:srgbClr val="0070C0"/>
                </a:solidFill>
                <a:latin typeface="Consolas" panose="020B0609020204030204" pitchFamily="49" charset="0"/>
                <a:cs typeface="Consolas" panose="020B0609020204030204" pitchFamily="49" charset="0"/>
              </a:rPr>
              <a:t>y:y</a:t>
            </a:r>
            <a:r>
              <a:rPr lang="en-US" sz="2000" b="1" i="1" dirty="0">
                <a:solidFill>
                  <a:srgbClr val="0070C0"/>
                </a:solidFill>
                <a:latin typeface="Consolas" panose="020B0609020204030204" pitchFamily="49" charset="0"/>
                <a:cs typeface="Consolas" panose="020B0609020204030204" pitchFamily="49" charset="0"/>
              </a:rPr>
              <a:t> + h, x:x + w]</a:t>
            </a:r>
          </a:p>
          <a:p>
            <a:pPr marL="228600" lvl="2"/>
            <a:r>
              <a:rPr lang="en-US" sz="2000" b="1" i="1" dirty="0">
                <a:solidFill>
                  <a:srgbClr val="0070C0"/>
                </a:solidFill>
                <a:latin typeface="Consolas" panose="020B0609020204030204" pitchFamily="49" charset="0"/>
                <a:cs typeface="Consolas" panose="020B0609020204030204" pitchFamily="49" charset="0"/>
              </a:rPr>
              <a:t>        eyes = </a:t>
            </a:r>
            <a:r>
              <a:rPr lang="en-US" sz="2000" b="1" i="1" dirty="0" err="1">
                <a:solidFill>
                  <a:srgbClr val="0070C0"/>
                </a:solidFill>
                <a:latin typeface="Consolas" panose="020B0609020204030204" pitchFamily="49" charset="0"/>
                <a:cs typeface="Consolas" panose="020B0609020204030204" pitchFamily="49" charset="0"/>
              </a:rPr>
              <a:t>eyeCascade.detectMultiScale</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roiGray</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for (ex,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ew</a:t>
            </a:r>
            <a:r>
              <a:rPr lang="en-US" sz="2000" b="1" i="1" dirty="0">
                <a:solidFill>
                  <a:srgbClr val="0070C0"/>
                </a:solidFill>
                <a:latin typeface="Consolas" panose="020B0609020204030204" pitchFamily="49" charset="0"/>
                <a:cs typeface="Consolas" panose="020B0609020204030204" pitchFamily="49" charset="0"/>
              </a:rPr>
              <a:t>, eh) in eyes:</a:t>
            </a:r>
          </a:p>
          <a:p>
            <a:pPr marL="228600" lvl="2"/>
            <a:r>
              <a:rPr lang="en-US" sz="2000" b="1" i="1" dirty="0">
                <a:solidFill>
                  <a:srgbClr val="0070C0"/>
                </a:solidFill>
                <a:latin typeface="Consolas" panose="020B0609020204030204" pitchFamily="49" charset="0"/>
                <a:cs typeface="Consolas" panose="020B0609020204030204" pitchFamily="49" charset="0"/>
              </a:rPr>
              <a:t>            cv2.rectangle(</a:t>
            </a:r>
            <a:r>
              <a:rPr lang="en-US" sz="2000" b="1" i="1" dirty="0" err="1">
                <a:solidFill>
                  <a:srgbClr val="0070C0"/>
                </a:solidFill>
                <a:latin typeface="Consolas" panose="020B0609020204030204" pitchFamily="49" charset="0"/>
                <a:cs typeface="Consolas" panose="020B0609020204030204" pitchFamily="49" charset="0"/>
              </a:rPr>
              <a:t>roiColor</a:t>
            </a:r>
            <a:r>
              <a:rPr lang="en-US" sz="2000" b="1" i="1" dirty="0">
                <a:solidFill>
                  <a:srgbClr val="0070C0"/>
                </a:solidFill>
                <a:latin typeface="Consolas" panose="020B0609020204030204" pitchFamily="49" charset="0"/>
                <a:cs typeface="Consolas" panose="020B0609020204030204" pitchFamily="49" charset="0"/>
              </a:rPr>
              <a:t>, (ex,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(ex + </a:t>
            </a:r>
            <a:r>
              <a:rPr lang="en-US" sz="2000" b="1" i="1" dirty="0" err="1">
                <a:solidFill>
                  <a:srgbClr val="0070C0"/>
                </a:solidFill>
                <a:latin typeface="Consolas" panose="020B0609020204030204" pitchFamily="49" charset="0"/>
                <a:cs typeface="Consolas" panose="020B0609020204030204" pitchFamily="49" charset="0"/>
              </a:rPr>
              <a:t>ew</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 eh), (0, 255, 0), 2)</a:t>
            </a:r>
          </a:p>
        </p:txBody>
      </p:sp>
    </p:spTree>
    <p:extLst>
      <p:ext uri="{BB962C8B-B14F-4D97-AF65-F5344CB8AC3E}">
        <p14:creationId xmlns:p14="http://schemas.microsoft.com/office/powerpoint/2010/main" val="1389452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139321"/>
          </a:xfrm>
          <a:prstGeom prst="rect">
            <a:avLst/>
          </a:prstGeom>
          <a:noFill/>
        </p:spPr>
        <p:txBody>
          <a:bodyPr wrap="square" rtlCol="0">
            <a:spAutoFit/>
          </a:bodyPr>
          <a:lstStyle/>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if __name__ == "__main__":</a:t>
            </a:r>
          </a:p>
          <a:p>
            <a:pPr marL="228600" lvl="2"/>
            <a:r>
              <a:rPr lang="en-US" b="1" i="1" dirty="0">
                <a:solidFill>
                  <a:srgbClr val="0070C0"/>
                </a:solidFill>
                <a:latin typeface="Consolas" panose="020B0609020204030204" pitchFamily="49" charset="0"/>
                <a:cs typeface="Consolas" panose="020B0609020204030204" pitchFamily="49" charset="0"/>
              </a:rPr>
              <a:t>    device = </a:t>
            </a:r>
            <a:r>
              <a:rPr lang="en-US" b="1" i="1" dirty="0" err="1">
                <a:solidFill>
                  <a:srgbClr val="0070C0"/>
                </a:solidFill>
                <a:latin typeface="Consolas" panose="020B0609020204030204" pitchFamily="49" charset="0"/>
                <a:cs typeface="Consolas" panose="020B0609020204030204" pitchFamily="49" charset="0"/>
              </a:rPr>
              <a:t>CaptureDevice.CaptureDevice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[2])</a:t>
            </a:r>
          </a:p>
          <a:p>
            <a:pPr marL="228600" lvl="2"/>
            <a:r>
              <a:rPr lang="en-US" b="1" i="1" dirty="0">
                <a:solidFill>
                  <a:srgbClr val="0070C0"/>
                </a:solidFill>
                <a:latin typeface="Consolas" panose="020B0609020204030204" pitchFamily="49" charset="0"/>
                <a:cs typeface="Consolas" panose="020B0609020204030204" pitchFamily="49" charset="0"/>
              </a:rPr>
              <a:t>    while(True):</a:t>
            </a:r>
          </a:p>
          <a:p>
            <a:pPr marL="228600" lvl="2"/>
            <a:r>
              <a:rPr lang="en-US" b="1" i="1" dirty="0">
                <a:solidFill>
                  <a:srgbClr val="0070C0"/>
                </a:solidFill>
                <a:latin typeface="Consolas" panose="020B0609020204030204" pitchFamily="49" charset="0"/>
                <a:cs typeface="Consolas" panose="020B0609020204030204" pitchFamily="49" charset="0"/>
              </a:rPr>
              <a:t>        frame = </a:t>
            </a:r>
            <a:r>
              <a:rPr lang="en-US" b="1" i="1" dirty="0" err="1">
                <a:solidFill>
                  <a:srgbClr val="0070C0"/>
                </a:solidFill>
                <a:latin typeface="Consolas" panose="020B0609020204030204" pitchFamily="49" charset="0"/>
                <a:cs typeface="Consolas" panose="020B0609020204030204" pitchFamily="49" charset="0"/>
              </a:rPr>
              <a:t>device.GrabFrame</a:t>
            </a:r>
            <a:r>
              <a:rPr lang="en-US" b="1" i="1" dirty="0">
                <a:solidFill>
                  <a:srgbClr val="0070C0"/>
                </a:solidFill>
                <a:latin typeface="Consolas" panose="020B0609020204030204" pitchFamily="49" charset="0"/>
                <a:cs typeface="Consolas" panose="020B0609020204030204" pitchFamily="49" charset="0"/>
              </a:rPr>
              <a:t>(False)</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DetectFacesAndEyes</a:t>
            </a:r>
            <a:r>
              <a:rPr lang="en-US" b="1" i="1" dirty="0">
                <a:solidFill>
                  <a:srgbClr val="0070C0"/>
                </a:solidFill>
                <a:latin typeface="Consolas" panose="020B0609020204030204" pitchFamily="49" charset="0"/>
                <a:cs typeface="Consolas" panose="020B0609020204030204" pitchFamily="49" charset="0"/>
              </a:rPr>
              <a:t>(frame)</a:t>
            </a:r>
          </a:p>
          <a:p>
            <a:pPr marL="228600" lvl="2"/>
            <a:r>
              <a:rPr lang="en-US" b="1" i="1" dirty="0">
                <a:solidFill>
                  <a:srgbClr val="0070C0"/>
                </a:solidFill>
                <a:latin typeface="Consolas" panose="020B0609020204030204" pitchFamily="49" charset="0"/>
                <a:cs typeface="Consolas" panose="020B0609020204030204" pitchFamily="49" charset="0"/>
              </a:rPr>
              <a:t>        cv2.imshow('frame', frame)</a:t>
            </a:r>
          </a:p>
          <a:p>
            <a:pPr marL="228600" lvl="2"/>
            <a:r>
              <a:rPr lang="en-US" b="1" i="1" dirty="0">
                <a:solidFill>
                  <a:srgbClr val="0070C0"/>
                </a:solidFill>
                <a:latin typeface="Consolas" panose="020B0609020204030204" pitchFamily="49" charset="0"/>
                <a:cs typeface="Consolas" panose="020B0609020204030204" pitchFamily="49" charset="0"/>
              </a:rPr>
              <a:t>        if(cv2.waitKey(1) and 0xFF == </a:t>
            </a:r>
            <a:r>
              <a:rPr lang="en-US" b="1" i="1" dirty="0" err="1">
                <a:solidFill>
                  <a:srgbClr val="0070C0"/>
                </a:solidFill>
                <a:latin typeface="Consolas" panose="020B0609020204030204" pitchFamily="49" charset="0"/>
                <a:cs typeface="Consolas" panose="020B0609020204030204" pitchFamily="49" charset="0"/>
              </a:rPr>
              <a:t>ord</a:t>
            </a:r>
            <a:r>
              <a:rPr lang="en-US" b="1" i="1" dirty="0">
                <a:solidFill>
                  <a:srgbClr val="0070C0"/>
                </a:solidFill>
                <a:latin typeface="Consolas" panose="020B0609020204030204" pitchFamily="49" charset="0"/>
                <a:cs typeface="Consolas" panose="020B0609020204030204" pitchFamily="49" charset="0"/>
              </a:rPr>
              <a:t>('q')):</a:t>
            </a:r>
          </a:p>
          <a:p>
            <a:pPr marL="228600" lvl="2"/>
            <a:r>
              <a:rPr lang="en-US" b="1" i="1" dirty="0">
                <a:solidFill>
                  <a:srgbClr val="0070C0"/>
                </a:solidFill>
                <a:latin typeface="Consolas" panose="020B0609020204030204" pitchFamily="49" charset="0"/>
                <a:cs typeface="Consolas" panose="020B0609020204030204" pitchFamily="49" charset="0"/>
              </a:rPr>
              <a:t>            break</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cv2.destroyAllWindows()</a:t>
            </a:r>
          </a:p>
        </p:txBody>
      </p:sp>
    </p:spTree>
    <p:extLst>
      <p:ext uri="{BB962C8B-B14F-4D97-AF65-F5344CB8AC3E}">
        <p14:creationId xmlns:p14="http://schemas.microsoft.com/office/powerpoint/2010/main" val="3949526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527117FF-6F4D-421E-84BA-460A1C0C2EE6}"/>
              </a:ext>
            </a:extLst>
          </p:cNvPr>
          <p:cNvSpPr/>
          <p:nvPr/>
        </p:nvSpPr>
        <p:spPr>
          <a:xfrm>
            <a:off x="3976340" y="2712134"/>
            <a:ext cx="4637232" cy="646331"/>
          </a:xfrm>
          <a:prstGeom prst="rect">
            <a:avLst/>
          </a:prstGeom>
        </p:spPr>
        <p:txBody>
          <a:bodyPr wrap="none">
            <a:spAutoFit/>
          </a:bodyPr>
          <a:lstStyle/>
          <a:p>
            <a:r>
              <a:rPr lang="en-US" sz="3600" b="1" dirty="0">
                <a:effectLst>
                  <a:outerShdw blurRad="38100" dist="38100" dir="2700000" algn="tl">
                    <a:srgbClr val="000000">
                      <a:alpha val="43137"/>
                    </a:srgbClr>
                  </a:outerShdw>
                </a:effectLst>
              </a:rPr>
              <a:t> Face Password Project </a:t>
            </a:r>
          </a:p>
        </p:txBody>
      </p:sp>
    </p:spTree>
    <p:extLst>
      <p:ext uri="{BB962C8B-B14F-4D97-AF65-F5344CB8AC3E}">
        <p14:creationId xmlns:p14="http://schemas.microsoft.com/office/powerpoint/2010/main" val="4251545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909310"/>
          </a:xfrm>
          <a:prstGeom prst="rect">
            <a:avLst/>
          </a:prstGeom>
          <a:noFill/>
        </p:spPr>
        <p:txBody>
          <a:bodyPr wrap="square" rtlCol="0">
            <a:spAutoFit/>
          </a:bodyPr>
          <a:lstStyle/>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picamera</a:t>
            </a:r>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import time</a:t>
            </a:r>
          </a:p>
          <a:p>
            <a:pPr marL="228600" lvl="2"/>
            <a:r>
              <a:rPr lang="en-US" b="1" i="1" dirty="0">
                <a:solidFill>
                  <a:srgbClr val="0070C0"/>
                </a:solidFill>
                <a:latin typeface="Consolas" panose="020B0609020204030204" pitchFamily="49" charset="0"/>
                <a:cs typeface="Consolas" panose="020B0609020204030204" pitchFamily="49" charset="0"/>
              </a:rPr>
              <a:t>from </a:t>
            </a:r>
            <a:r>
              <a:rPr lang="en-US" b="1" i="1" dirty="0" err="1">
                <a:solidFill>
                  <a:srgbClr val="0070C0"/>
                </a:solidFill>
                <a:latin typeface="Consolas" panose="020B0609020204030204" pitchFamily="49" charset="0"/>
                <a:cs typeface="Consolas" panose="020B0609020204030204" pitchFamily="49" charset="0"/>
              </a:rPr>
              <a:t>SimpleCV</a:t>
            </a:r>
            <a:r>
              <a:rPr lang="en-US" b="1" i="1">
                <a:solidFill>
                  <a:srgbClr val="0070C0"/>
                </a:solidFill>
                <a:latin typeface="Consolas" panose="020B0609020204030204" pitchFamily="49" charset="0"/>
                <a:cs typeface="Consolas" panose="020B0609020204030204" pitchFamily="49" charset="0"/>
              </a:rPr>
              <a:t> import </a:t>
            </a:r>
            <a:r>
              <a:rPr lang="en-US" b="1" i="1" dirty="0">
                <a:solidFill>
                  <a:srgbClr val="0070C0"/>
                </a:solidFill>
                <a:latin typeface="Consolas" panose="020B0609020204030204" pitchFamily="49" charset="0"/>
                <a:cs typeface="Consolas" panose="020B0609020204030204" pitchFamily="49" charset="0"/>
              </a:rPr>
              <a:t>Color, Image, np</a:t>
            </a:r>
          </a:p>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RPi.GPIO</a:t>
            </a:r>
            <a:r>
              <a:rPr lang="en-US" b="1" i="1" dirty="0">
                <a:solidFill>
                  <a:srgbClr val="0070C0"/>
                </a:solidFill>
                <a:latin typeface="Consolas" panose="020B0609020204030204" pitchFamily="49" charset="0"/>
                <a:cs typeface="Consolas" panose="020B0609020204030204" pitchFamily="49" charset="0"/>
              </a:rPr>
              <a:t> as GPIO</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quality = 400</a:t>
            </a:r>
          </a:p>
          <a:p>
            <a:pPr marL="228600" lvl="2"/>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 0.3</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 18</a:t>
            </a:r>
          </a:p>
          <a:p>
            <a:pPr marL="228600" lvl="2"/>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 23</a:t>
            </a:r>
          </a:p>
          <a:p>
            <a:pPr marL="228600" lvl="2"/>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 24</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try:    </a:t>
            </a:r>
          </a:p>
          <a:p>
            <a:pPr marL="228600" lvl="2"/>
            <a:r>
              <a:rPr lang="en-US" b="1" i="1" dirty="0">
                <a:solidFill>
                  <a:srgbClr val="0070C0"/>
                </a:solidFill>
                <a:latin typeface="Consolas" panose="020B0609020204030204" pitchFamily="49" charset="0"/>
                <a:cs typeface="Consolas" panose="020B0609020204030204" pitchFamily="49" charset="0"/>
              </a:rPr>
              <a:t>	password = Image("password.jpg")</a:t>
            </a:r>
          </a:p>
          <a:p>
            <a:pPr marL="228600" lvl="2"/>
            <a:r>
              <a:rPr lang="en-US" b="1" i="1" dirty="0">
                <a:solidFill>
                  <a:srgbClr val="0070C0"/>
                </a:solidFill>
                <a:latin typeface="Consolas" panose="020B0609020204030204" pitchFamily="49" charset="0"/>
                <a:cs typeface="Consolas" panose="020B0609020204030204" pitchFamily="49" charset="0"/>
              </a:rPr>
              <a:t>except:    </a:t>
            </a:r>
          </a:p>
          <a:p>
            <a:pPr marL="228600" lvl="2"/>
            <a:r>
              <a:rPr lang="en-US" b="1" i="1" dirty="0">
                <a:solidFill>
                  <a:srgbClr val="0070C0"/>
                </a:solidFill>
                <a:latin typeface="Consolas" panose="020B0609020204030204" pitchFamily="49" charset="0"/>
                <a:cs typeface="Consolas" panose="020B0609020204030204" pitchFamily="49" charset="0"/>
              </a:rPr>
              <a:t>	password = None </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mode = "unsaved“</a:t>
            </a:r>
          </a:p>
          <a:p>
            <a:pPr marL="228600" lvl="2"/>
            <a:r>
              <a:rPr lang="en-US" b="1" i="1" dirty="0">
                <a:solidFill>
                  <a:srgbClr val="0070C0"/>
                </a:solidFill>
                <a:latin typeface="Consolas" panose="020B0609020204030204" pitchFamily="49" charset="0"/>
                <a:cs typeface="Consolas" panose="020B0609020204030204" pitchFamily="49" charset="0"/>
              </a:rPr>
              <a:t>saved = False</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 0.25</a:t>
            </a:r>
          </a:p>
        </p:txBody>
      </p:sp>
    </p:spTree>
    <p:extLst>
      <p:ext uri="{BB962C8B-B14F-4D97-AF65-F5344CB8AC3E}">
        <p14:creationId xmlns:p14="http://schemas.microsoft.com/office/powerpoint/2010/main" val="2410246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186309"/>
          </a:xfrm>
          <a:prstGeom prst="rect">
            <a:avLst/>
          </a:prstGeom>
          <a:noFill/>
        </p:spPr>
        <p:txBody>
          <a:bodyPr wrap="square" rtlCol="0">
            <a:spAutoFit/>
          </a:bodyPr>
          <a:lstStyle/>
          <a:p>
            <a:pPr marL="228600" lvl="2"/>
            <a:r>
              <a:rPr lang="en-US" b="1" i="1" dirty="0" err="1">
                <a:solidFill>
                  <a:srgbClr val="0070C0"/>
                </a:solidFill>
                <a:latin typeface="Consolas" panose="020B0609020204030204" pitchFamily="49" charset="0"/>
                <a:cs typeface="Consolas" panose="020B0609020204030204" pitchFamily="49" charset="0"/>
              </a:rPr>
              <a:t>GPIO.setmode</a:t>
            </a:r>
            <a:r>
              <a:rPr lang="en-US" b="1" i="1" dirty="0">
                <a:solidFill>
                  <a:srgbClr val="0070C0"/>
                </a:solidFill>
                <a:latin typeface="Consolas" panose="020B0609020204030204" pitchFamily="49" charset="0"/>
                <a:cs typeface="Consolas" panose="020B0609020204030204" pitchFamily="49" charset="0"/>
              </a:rPr>
              <a:t>(GPIO.BCM)</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GPIO.OUT)</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with </a:t>
            </a:r>
            <a:r>
              <a:rPr lang="en-US" b="1" i="1" dirty="0" err="1">
                <a:solidFill>
                  <a:srgbClr val="0070C0"/>
                </a:solidFill>
                <a:latin typeface="Consolas" panose="020B0609020204030204" pitchFamily="49" charset="0"/>
                <a:cs typeface="Consolas" panose="020B0609020204030204" pitchFamily="49" charset="0"/>
              </a:rPr>
              <a:t>picamera.PiCamera</a:t>
            </a:r>
            <a:r>
              <a:rPr lang="en-US" b="1" i="1" dirty="0">
                <a:solidFill>
                  <a:srgbClr val="0070C0"/>
                </a:solidFill>
                <a:latin typeface="Consolas" panose="020B0609020204030204" pitchFamily="49" charset="0"/>
                <a:cs typeface="Consolas" panose="020B0609020204030204" pitchFamily="49" charset="0"/>
              </a:rPr>
              <a:t>() as camera: </a:t>
            </a:r>
          </a:p>
          <a:p>
            <a:pPr marL="228600" lvl="2"/>
            <a:r>
              <a:rPr lang="en-US" b="1" i="1" dirty="0">
                <a:solidFill>
                  <a:srgbClr val="0070C0"/>
                </a:solidFill>
                <a:latin typeface="Consolas" panose="020B0609020204030204" pitchFamily="49" charset="0"/>
                <a:cs typeface="Consolas" panose="020B0609020204030204" pitchFamily="49" charset="0"/>
              </a:rPr>
              <a:t>	while True: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camera.start_preview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time.sleep</a:t>
            </a:r>
            <a:r>
              <a:rPr lang="en-US" b="1" i="1" dirty="0">
                <a:solidFill>
                  <a:srgbClr val="0070C0"/>
                </a:solidFill>
                <a:latin typeface="Consolas" panose="020B0609020204030204" pitchFamily="49" charset="0"/>
                <a:cs typeface="Consolas" panose="020B0609020204030204" pitchFamily="49" charset="0"/>
              </a:rPr>
              <a:t>(10)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camera.capture</a:t>
            </a:r>
            <a:r>
              <a:rPr lang="en-US" b="1" i="1" dirty="0">
                <a:solidFill>
                  <a:srgbClr val="0070C0"/>
                </a:solidFill>
                <a:latin typeface="Consolas" panose="020B0609020204030204" pitchFamily="49" charset="0"/>
                <a:cs typeface="Consolas" panose="020B0609020204030204" pitchFamily="49" charset="0"/>
              </a:rPr>
              <a:t>('pifacepw.jpg')    </a:t>
            </a:r>
          </a:p>
          <a:p>
            <a:pPr marL="228600" lvl="2"/>
            <a:r>
              <a:rPr lang="en-US" b="1" i="1" dirty="0">
                <a:solidFill>
                  <a:srgbClr val="0070C0"/>
                </a:solidFill>
                <a:latin typeface="Consolas" panose="020B0609020204030204" pitchFamily="49" charset="0"/>
                <a:cs typeface="Consolas" panose="020B0609020204030204" pitchFamily="49" charset="0"/>
              </a:rPr>
              <a:t>		image=Image("pifacepw.jpg")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camera.stop_preview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faces = </a:t>
            </a:r>
            <a:r>
              <a:rPr lang="en-US" b="1" i="1" dirty="0" err="1">
                <a:solidFill>
                  <a:srgbClr val="0070C0"/>
                </a:solidFill>
                <a:latin typeface="Consolas" panose="020B0609020204030204" pitchFamily="49" charset="0"/>
                <a:cs typeface="Consolas" panose="020B0609020204030204" pitchFamily="49" charset="0"/>
              </a:rPr>
              <a:t>image.findHaarFeatures</a:t>
            </a:r>
            <a:r>
              <a:rPr lang="en-US" b="1" i="1" dirty="0">
                <a:solidFill>
                  <a:srgbClr val="0070C0"/>
                </a:solidFill>
                <a:latin typeface="Consolas" panose="020B0609020204030204" pitchFamily="49" charset="0"/>
                <a:cs typeface="Consolas" panose="020B0609020204030204" pitchFamily="49" charset="0"/>
              </a:rPr>
              <a:t>("face.xml")     </a:t>
            </a:r>
          </a:p>
          <a:p>
            <a:pPr marL="228600" lvl="2"/>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if faces:        </a:t>
            </a:r>
          </a:p>
          <a:p>
            <a:pPr marL="228600" lvl="2"/>
            <a:r>
              <a:rPr lang="en-US" b="1" i="1" dirty="0">
                <a:solidFill>
                  <a:srgbClr val="0070C0"/>
                </a:solidFill>
                <a:latin typeface="Consolas" panose="020B0609020204030204" pitchFamily="49" charset="0"/>
                <a:cs typeface="Consolas" panose="020B0609020204030204" pitchFamily="49" charset="0"/>
              </a:rPr>
              <a:t>			if not password: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 = faces[-1]            </a:t>
            </a:r>
          </a:p>
          <a:p>
            <a:pPr marL="228600" lvl="2"/>
            <a:r>
              <a:rPr lang="en-US" b="1" i="1" dirty="0">
                <a:solidFill>
                  <a:srgbClr val="0070C0"/>
                </a:solidFill>
                <a:latin typeface="Consolas" panose="020B0609020204030204" pitchFamily="49" charset="0"/>
                <a:cs typeface="Consolas" panose="020B0609020204030204" pitchFamily="49" charset="0"/>
              </a:rPr>
              <a:t>				password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().save("password.jpg")            </a:t>
            </a:r>
          </a:p>
          <a:p>
            <a:pPr marL="228600" lvl="2"/>
            <a:r>
              <a:rPr lang="en-US" b="1" i="1" dirty="0">
                <a:solidFill>
                  <a:srgbClr val="0070C0"/>
                </a:solidFill>
                <a:latin typeface="Consolas" panose="020B0609020204030204" pitchFamily="49" charset="0"/>
                <a:cs typeface="Consolas" panose="020B0609020204030204" pitchFamily="49" charset="0"/>
              </a:rPr>
              <a:t>				print "First Run Application"            </a:t>
            </a:r>
          </a:p>
          <a:p>
            <a:pPr marL="228600" lvl="2"/>
            <a:r>
              <a:rPr lang="en-US" b="1" i="1" dirty="0">
                <a:solidFill>
                  <a:srgbClr val="0070C0"/>
                </a:solidFill>
                <a:latin typeface="Consolas" panose="020B0609020204030204" pitchFamily="49" charset="0"/>
                <a:cs typeface="Consolas" panose="020B0609020204030204" pitchFamily="49" charset="0"/>
              </a:rPr>
              <a:t>				print "Exit Program"            </a:t>
            </a:r>
          </a:p>
          <a:p>
            <a:pPr marL="228600" lvl="2"/>
            <a:r>
              <a:rPr lang="en-US" b="1" i="1" dirty="0">
                <a:solidFill>
                  <a:srgbClr val="0070C0"/>
                </a:solidFill>
                <a:latin typeface="Consolas" panose="020B0609020204030204" pitchFamily="49" charset="0"/>
                <a:cs typeface="Consolas" panose="020B0609020204030204" pitchFamily="49" charset="0"/>
              </a:rPr>
              <a:t>				break        </a:t>
            </a:r>
          </a:p>
        </p:txBody>
      </p:sp>
    </p:spTree>
    <p:extLst>
      <p:ext uri="{BB962C8B-B14F-4D97-AF65-F5344CB8AC3E}">
        <p14:creationId xmlns:p14="http://schemas.microsoft.com/office/powerpoint/2010/main" val="1574628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6186309"/>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face = faces[-1]            </a:t>
            </a:r>
          </a:p>
          <a:p>
            <a:pPr indent="-685800"/>
            <a:r>
              <a:rPr lang="en-US" b="1" i="1" dirty="0">
                <a:solidFill>
                  <a:srgbClr val="0070C0"/>
                </a:solidFill>
                <a:latin typeface="Consolas" panose="020B0609020204030204" pitchFamily="49" charset="0"/>
                <a:cs typeface="Consolas" panose="020B0609020204030204" pitchFamily="49" charset="0"/>
              </a:rPr>
              <a:t>		template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template.save</a:t>
            </a:r>
            <a:r>
              <a:rPr lang="en-US" b="1" i="1" dirty="0">
                <a:solidFill>
                  <a:srgbClr val="0070C0"/>
                </a:solidFill>
                <a:latin typeface="Consolas" panose="020B0609020204030204" pitchFamily="49" charset="0"/>
                <a:cs typeface="Consolas" panose="020B0609020204030204" pitchFamily="49" charset="0"/>
              </a:rPr>
              <a:t>("passwordmatch.jpg")            </a:t>
            </a:r>
          </a:p>
          <a:p>
            <a:pPr indent="-685800"/>
            <a:r>
              <a:rPr lang="en-US" b="1" i="1" dirty="0">
                <a:solidFill>
                  <a:srgbClr val="0070C0"/>
                </a:solidFill>
                <a:latin typeface="Consolas" panose="020B0609020204030204" pitchFamily="49" charset="0"/>
                <a:cs typeface="Consolas" panose="020B0609020204030204" pitchFamily="49" charset="0"/>
              </a:rPr>
              <a:t>		template = Image("passwordmatch.jpg")            </a:t>
            </a:r>
          </a:p>
          <a:p>
            <a:pPr indent="-685800"/>
            <a:r>
              <a:rPr lang="en-US" b="1" i="1" dirty="0">
                <a:solidFill>
                  <a:srgbClr val="0070C0"/>
                </a:solidFill>
                <a:latin typeface="Consolas" panose="020B0609020204030204" pitchFamily="49" charset="0"/>
                <a:cs typeface="Consolas" panose="020B0609020204030204" pitchFamily="49" charset="0"/>
              </a:rPr>
              <a:t>		diff = </a:t>
            </a:r>
            <a:r>
              <a:rPr lang="en-US" b="1" i="1" dirty="0" err="1">
                <a:solidFill>
                  <a:srgbClr val="0070C0"/>
                </a:solidFill>
                <a:latin typeface="Consolas" panose="020B0609020204030204" pitchFamily="49" charset="0"/>
                <a:cs typeface="Consolas" panose="020B0609020204030204" pitchFamily="49" charset="0"/>
              </a:rPr>
              <a:t>template.resize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password.width</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password.height</a:t>
            </a:r>
            <a:r>
              <a:rPr lang="en-US" b="1" i="1" dirty="0">
                <a:solidFill>
                  <a:srgbClr val="0070C0"/>
                </a:solidFill>
                <a:latin typeface="Consolas" panose="020B0609020204030204" pitchFamily="49" charset="0"/>
                <a:cs typeface="Consolas" panose="020B0609020204030204" pitchFamily="49" charset="0"/>
              </a:rPr>
              <a:t>) - password;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keypoints</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password.findKeypointMatch</a:t>
            </a:r>
            <a:r>
              <a:rPr lang="en-US" b="1" i="1" dirty="0">
                <a:solidFill>
                  <a:srgbClr val="0070C0"/>
                </a:solidFill>
                <a:latin typeface="Consolas" panose="020B0609020204030204" pitchFamily="49" charset="0"/>
                <a:cs typeface="Consolas" panose="020B0609020204030204" pitchFamily="49" charset="0"/>
              </a:rPr>
              <a:t>(template, quality, </a:t>
            </a:r>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if </a:t>
            </a:r>
            <a:r>
              <a:rPr lang="en-US" b="1" i="1" dirty="0" err="1">
                <a:solidFill>
                  <a:srgbClr val="0070C0"/>
                </a:solidFill>
                <a:latin typeface="Consolas" panose="020B0609020204030204" pitchFamily="49" charset="0"/>
                <a:cs typeface="Consolas" panose="020B0609020204030204" pitchFamily="49" charset="0"/>
              </a:rPr>
              <a:t>diff.findBlobs</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minsize</a:t>
            </a:r>
            <a:r>
              <a:rPr lang="en-US" b="1" i="1" dirty="0">
                <a:solidFill>
                  <a:srgbClr val="0070C0"/>
                </a:solidFill>
                <a:latin typeface="Consolas" panose="020B0609020204030204" pitchFamily="49" charset="0"/>
                <a:cs typeface="Consolas" panose="020B0609020204030204" pitchFamily="49" charset="0"/>
              </a:rPr>
              <a:t> = 1000):                </a:t>
            </a:r>
          </a:p>
          <a:p>
            <a:pPr indent="-685800"/>
            <a:r>
              <a:rPr lang="en-US" b="1" i="1" dirty="0">
                <a:solidFill>
                  <a:srgbClr val="0070C0"/>
                </a:solidFill>
                <a:latin typeface="Consolas" panose="020B0609020204030204" pitchFamily="49" charset="0"/>
                <a:cs typeface="Consolas" panose="020B0609020204030204" pitchFamily="49" charset="0"/>
              </a:rPr>
              <a:t>			print "Face not matched"                </a:t>
            </a:r>
          </a:p>
          <a:p>
            <a:pPr indent="-685800"/>
            <a:r>
              <a:rPr lang="en-US" b="1" i="1" dirty="0">
                <a:solidFill>
                  <a:srgbClr val="0070C0"/>
                </a:solidFill>
                <a:latin typeface="Consolas" panose="020B0609020204030204" pitchFamily="49" charset="0"/>
                <a:cs typeface="Consolas" panose="020B0609020204030204" pitchFamily="49" charset="0"/>
              </a:rPr>
              <a:t>			print "Danger"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print "your face detected and matched"                </a:t>
            </a:r>
          </a:p>
          <a:p>
            <a:pPr indent="-685800"/>
            <a:r>
              <a:rPr lang="en-US" b="1" i="1" dirty="0">
                <a:solidFill>
                  <a:srgbClr val="0070C0"/>
                </a:solidFill>
                <a:latin typeface="Consolas" panose="020B0609020204030204" pitchFamily="49" charset="0"/>
                <a:cs typeface="Consolas" panose="020B0609020204030204" pitchFamily="49" charset="0"/>
              </a:rPr>
              <a:t>			print "Welcome to Application"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endParaRPr lang="en-US"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5198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1754326"/>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else:        </a:t>
            </a:r>
          </a:p>
          <a:p>
            <a:pPr indent="-685800"/>
            <a:r>
              <a:rPr lang="en-US" b="1" i="1" dirty="0">
                <a:solidFill>
                  <a:srgbClr val="0070C0"/>
                </a:solidFill>
                <a:latin typeface="Consolas" panose="020B0609020204030204" pitchFamily="49" charset="0"/>
                <a:cs typeface="Consolas" panose="020B0609020204030204" pitchFamily="49" charset="0"/>
              </a:rPr>
              <a:t>	print "No face found"        </a:t>
            </a:r>
          </a:p>
          <a:p>
            <a:pPr indent="-685800"/>
            <a:r>
              <a:rPr lang="en-US" b="1" i="1" dirty="0">
                <a:solidFill>
                  <a:srgbClr val="0070C0"/>
                </a:solidFill>
                <a:latin typeface="Consolas" panose="020B0609020204030204" pitchFamily="49" charset="0"/>
                <a:cs typeface="Consolas" panose="020B0609020204030204" pitchFamily="49" charset="0"/>
              </a:rPr>
              <a:t>	print "Please look at the camera"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1) </a:t>
            </a:r>
            <a:endParaRPr lang="en-US" sz="2000" dirty="0"/>
          </a:p>
        </p:txBody>
      </p:sp>
    </p:spTree>
    <p:extLst>
      <p:ext uri="{BB962C8B-B14F-4D97-AF65-F5344CB8AC3E}">
        <p14:creationId xmlns:p14="http://schemas.microsoft.com/office/powerpoint/2010/main" val="948756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555641"/>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a:t>
            </a:r>
            <a:r>
              <a:rPr lang="en-US" sz="2000" dirty="0" err="1"/>
              <a:t>SimpleCV</a:t>
            </a:r>
            <a:r>
              <a:rPr lang="en-US" sz="2000" dirty="0"/>
              <a:t> to detect changes between successive frames from the camera. The program below compares each captured image with the previous image. It then detects any blobs (areas of similar color) in the difference image and if there are any larger than </a:t>
            </a:r>
            <a:r>
              <a:rPr lang="en-US" sz="2000" b="1" i="1" dirty="0">
                <a:solidFill>
                  <a:srgbClr val="0070C0"/>
                </a:solidFill>
                <a:latin typeface="Consolas" panose="020B0609020204030204" pitchFamily="49" charset="0"/>
                <a:cs typeface="Consolas" panose="020B0609020204030204" pitchFamily="49" charset="0"/>
              </a:rPr>
              <a:t>MIN_BLOB_SIZE</a:t>
            </a:r>
            <a:r>
              <a:rPr lang="en-US" sz="2000" dirty="0"/>
              <a:t>, it prints out a message saying that movement was detected.</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import *</a:t>
            </a:r>
          </a:p>
          <a:p>
            <a:pPr marL="228600" lvl="2"/>
            <a:r>
              <a:rPr lang="en-US" sz="2000" b="1" i="1" dirty="0">
                <a:solidFill>
                  <a:srgbClr val="0070C0"/>
                </a:solidFill>
                <a:latin typeface="Consolas" panose="020B0609020204030204" pitchFamily="49" charset="0"/>
                <a:cs typeface="Consolas" panose="020B0609020204030204" pitchFamily="49" charset="0"/>
              </a:rPr>
              <a:t>MIN_BLOB_SIZE = 1000</a:t>
            </a:r>
          </a:p>
          <a:p>
            <a:pPr marL="228600" lvl="2"/>
            <a:r>
              <a:rPr lang="en-US" sz="2000" b="1" i="1" dirty="0">
                <a:solidFill>
                  <a:srgbClr val="0070C0"/>
                </a:solidFill>
                <a:latin typeface="Consolas" panose="020B0609020204030204" pitchFamily="49" charset="0"/>
                <a:cs typeface="Consolas" panose="020B0609020204030204" pitchFamily="49" charset="0"/>
              </a:rPr>
              <a:t>c = Camera()</a:t>
            </a:r>
          </a:p>
          <a:p>
            <a:pPr marL="228600" lvl="2"/>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while True:    </a:t>
            </a:r>
          </a:p>
          <a:p>
            <a:pPr marL="685800" lvl="3"/>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diff = </a:t>
            </a:r>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blobs = </a:t>
            </a:r>
            <a:r>
              <a:rPr lang="en-US" sz="2000" b="1" i="1" dirty="0" err="1">
                <a:solidFill>
                  <a:srgbClr val="0070C0"/>
                </a:solidFill>
                <a:latin typeface="Consolas" panose="020B0609020204030204" pitchFamily="49" charset="0"/>
                <a:cs typeface="Consolas" panose="020B0609020204030204" pitchFamily="49" charset="0"/>
              </a:rPr>
              <a:t>diff.findBlobs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minsize</a:t>
            </a:r>
            <a:r>
              <a:rPr lang="en-US" sz="2000" b="1" i="1" dirty="0">
                <a:solidFill>
                  <a:srgbClr val="0070C0"/>
                </a:solidFill>
                <a:latin typeface="Consolas" panose="020B0609020204030204" pitchFamily="49" charset="0"/>
                <a:cs typeface="Consolas" panose="020B0609020204030204" pitchFamily="49" charset="0"/>
              </a:rPr>
              <a:t>=MIN_BLOB_SIZE)    </a:t>
            </a:r>
          </a:p>
          <a:p>
            <a:pPr marL="685800" lvl="3"/>
            <a:r>
              <a:rPr lang="en-US" sz="2000" b="1" i="1" dirty="0">
                <a:solidFill>
                  <a:srgbClr val="0070C0"/>
                </a:solidFill>
                <a:latin typeface="Consolas" panose="020B0609020204030204" pitchFamily="49" charset="0"/>
                <a:cs typeface="Consolas" panose="020B0609020204030204" pitchFamily="49" charset="0"/>
              </a:rPr>
              <a:t>if blobs :        </a:t>
            </a:r>
          </a:p>
          <a:p>
            <a:pPr marL="1143000" lvl="4"/>
            <a:r>
              <a:rPr lang="en-US" sz="2000" b="1" i="1" dirty="0">
                <a:solidFill>
                  <a:srgbClr val="0070C0"/>
                </a:solidFill>
                <a:latin typeface="Consolas" panose="020B0609020204030204" pitchFamily="49" charset="0"/>
                <a:cs typeface="Consolas" panose="020B0609020204030204" pitchFamily="49" charset="0"/>
              </a:rPr>
              <a:t>print("Movement detected")    </a:t>
            </a:r>
          </a:p>
          <a:p>
            <a:pPr marL="685800" lvl="3"/>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new_imag</a:t>
            </a:r>
            <a:endParaRPr lang="en-US" sz="2000" b="1" i="1" dirty="0">
              <a:solidFill>
                <a:srgbClr val="0070C0"/>
              </a:solidFill>
              <a:latin typeface="Consolas" panose="020B0609020204030204" pitchFamily="49" charset="0"/>
              <a:cs typeface="Consolas" panose="020B0609020204030204" pitchFamily="49" charset="0"/>
            </a:endParaRPr>
          </a:p>
          <a:p>
            <a:pPr marL="685800" lvl="3"/>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Successive frames of the image might look like following figure. When the first image is subtracted from the first, the resulting image will look like next Figure. Running blob detection on it will result in the outlined blobs shown in Next Figure.</a:t>
            </a:r>
          </a:p>
          <a:p>
            <a:pPr marL="685800" lvl="3"/>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1737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641910" y="1820079"/>
            <a:ext cx="4943475" cy="3724275"/>
          </a:xfrm>
          <a:prstGeom prst="rect">
            <a:avLst/>
          </a:prstGeom>
        </p:spPr>
      </p:pic>
      <p:pic>
        <p:nvPicPr>
          <p:cNvPr id="3" name="Picture 2"/>
          <p:cNvPicPr>
            <a:picLocks noChangeAspect="1"/>
          </p:cNvPicPr>
          <p:nvPr/>
        </p:nvPicPr>
        <p:blipFill>
          <a:blip r:embed="rId3"/>
          <a:stretch>
            <a:fillRect/>
          </a:stretch>
        </p:blipFill>
        <p:spPr>
          <a:xfrm>
            <a:off x="6870689" y="1820080"/>
            <a:ext cx="4952563" cy="3724275"/>
          </a:xfrm>
          <a:prstGeom prst="rect">
            <a:avLst/>
          </a:prstGeom>
        </p:spPr>
      </p:pic>
    </p:spTree>
    <p:extLst>
      <p:ext uri="{BB962C8B-B14F-4D97-AF65-F5344CB8AC3E}">
        <p14:creationId xmlns:p14="http://schemas.microsoft.com/office/powerpoint/2010/main" val="1372568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78809" y="1820079"/>
            <a:ext cx="4953135" cy="3724275"/>
          </a:xfrm>
          <a:prstGeom prst="rect">
            <a:avLst/>
          </a:prstGeom>
        </p:spPr>
      </p:pic>
      <p:pic>
        <p:nvPicPr>
          <p:cNvPr id="7" name="Picture 6"/>
          <p:cNvPicPr>
            <a:picLocks noChangeAspect="1"/>
          </p:cNvPicPr>
          <p:nvPr/>
        </p:nvPicPr>
        <p:blipFill>
          <a:blip r:embed="rId3"/>
          <a:stretch>
            <a:fillRect/>
          </a:stretch>
        </p:blipFill>
        <p:spPr>
          <a:xfrm>
            <a:off x="6520375" y="1820079"/>
            <a:ext cx="4965700" cy="3724275"/>
          </a:xfrm>
          <a:prstGeom prst="rect">
            <a:avLst/>
          </a:prstGeom>
        </p:spPr>
      </p:pic>
    </p:spTree>
    <p:extLst>
      <p:ext uri="{BB962C8B-B14F-4D97-AF65-F5344CB8AC3E}">
        <p14:creationId xmlns:p14="http://schemas.microsoft.com/office/powerpoint/2010/main" val="47893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This cable attaches to a special connector just behind the Ethernet socket. To fit it, pull up the levers on either side of the connector, so that they unlock, and then press the cable into the slot with the connector pads of the cable facing away from the Ethernet socket. Press the two levers of the connector back down to lock the cable in place (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2306809" y="2182103"/>
            <a:ext cx="7578381" cy="4511984"/>
          </a:xfrm>
          <a:prstGeom prst="rect">
            <a:avLst/>
          </a:prstGeom>
        </p:spPr>
      </p:pic>
    </p:spTree>
    <p:extLst>
      <p:ext uri="{BB962C8B-B14F-4D97-AF65-F5344CB8AC3E}">
        <p14:creationId xmlns:p14="http://schemas.microsoft.com/office/powerpoint/2010/main" val="3143289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247864"/>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Optical Character Recognition (OCR) software to extract text from the image.</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To install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run the following commands: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python-</a:t>
            </a:r>
            <a:r>
              <a:rPr lang="en-US" sz="2000" b="1" i="1" dirty="0" err="1">
                <a:solidFill>
                  <a:srgbClr val="0070C0"/>
                </a:solidFill>
                <a:latin typeface="Consolas" panose="020B0609020204030204" pitchFamily="49" charset="0"/>
                <a:cs typeface="Consolas" panose="020B0609020204030204" pitchFamily="49" charset="0"/>
              </a:rPr>
              <a:t>distutils</a:t>
            </a:r>
            <a:r>
              <a:rPr lang="en-US" sz="2000" b="1" i="1" dirty="0">
                <a:solidFill>
                  <a:srgbClr val="0070C0"/>
                </a:solidFill>
                <a:latin typeface="Consolas" panose="020B0609020204030204" pitchFamily="49" charset="0"/>
                <a:cs typeface="Consolas" panose="020B0609020204030204" pitchFamily="49" charset="0"/>
              </a:rPr>
              <a:t>-extra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libopencv</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libtesseract</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python-</a:t>
            </a:r>
            <a:r>
              <a:rPr lang="en-US" sz="2000" b="1" i="1" dirty="0" err="1">
                <a:solidFill>
                  <a:srgbClr val="0070C0"/>
                </a:solidFill>
                <a:latin typeface="Consolas" panose="020B0609020204030204" pitchFamily="49" charset="0"/>
                <a:cs typeface="Consolas" panose="020B0609020204030204" pitchFamily="49" charset="0"/>
              </a:rPr>
              <a:t>opencv</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setuptools</a:t>
            </a:r>
            <a:r>
              <a:rPr lang="en-US" sz="2000" b="1" i="1" dirty="0">
                <a:solidFill>
                  <a:srgbClr val="0070C0"/>
                </a:solidFill>
                <a:latin typeface="Consolas" panose="020B0609020204030204" pitchFamily="49" charset="0"/>
                <a:cs typeface="Consolas" panose="020B0609020204030204" pitchFamily="49" charset="0"/>
              </a:rPr>
              <a:t> build-essential subversion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svn</a:t>
            </a:r>
            <a:r>
              <a:rPr lang="en-US" sz="2000" b="1" i="1" dirty="0">
                <a:solidFill>
                  <a:srgbClr val="0070C0"/>
                </a:solidFill>
                <a:latin typeface="Consolas" panose="020B0609020204030204" pitchFamily="49" charset="0"/>
                <a:cs typeface="Consolas" panose="020B0609020204030204" pitchFamily="49" charset="0"/>
              </a:rPr>
              <a:t> checkout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http://python-tesseract.googlecode.com/svn/python-tesseract-0.7.4/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cd python-tesseract-0.7.4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build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install</a:t>
            </a:r>
          </a:p>
        </p:txBody>
      </p:sp>
    </p:spTree>
    <p:extLst>
      <p:ext uri="{BB962C8B-B14F-4D97-AF65-F5344CB8AC3E}">
        <p14:creationId xmlns:p14="http://schemas.microsoft.com/office/powerpoint/2010/main" val="3471494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440120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To try out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you will need an image file that contains some text.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tesseract ocr_example.png found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Tesseract Open Source OCR Engine v3.02 with </a:t>
            </a:r>
            <a:r>
              <a:rPr lang="en-US" sz="2000" b="1" i="1" dirty="0" err="1">
                <a:solidFill>
                  <a:srgbClr val="0070C0"/>
                </a:solidFill>
                <a:latin typeface="Consolas" panose="020B0609020204030204" pitchFamily="49" charset="0"/>
                <a:cs typeface="Consolas" panose="020B0609020204030204" pitchFamily="49" charset="0"/>
              </a:rPr>
              <a:t>Leptonica</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more found.txt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quick brown fox jumped over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lazy dogs back.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will work with most image types, including PDF, PNG, and JPG files.</a:t>
            </a:r>
          </a:p>
          <a:p>
            <a:pPr marL="228600" lvl="2"/>
            <a:endParaRPr lang="en-US" sz="2000" dirty="0"/>
          </a:p>
          <a:p>
            <a:pPr marL="228600" lvl="2"/>
            <a:r>
              <a:rPr lang="en-US" sz="2000" dirty="0"/>
              <a:t>For more information on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see </a:t>
            </a:r>
            <a:r>
              <a:rPr lang="en-US" sz="2000" u="sng" dirty="0">
                <a:solidFill>
                  <a:schemeClr val="accent1">
                    <a:lumMod val="75000"/>
                  </a:schemeClr>
                </a:solidFill>
              </a:rPr>
              <a:t>https://github.com/tesseract-ocr/ tesseract/wiki/</a:t>
            </a:r>
            <a:r>
              <a:rPr lang="en-US" sz="2000" u="sng" dirty="0" err="1">
                <a:solidFill>
                  <a:schemeClr val="accent1">
                    <a:lumMod val="75000"/>
                  </a:schemeClr>
                </a:solidFill>
              </a:rPr>
              <a:t>TrainingTesseract</a:t>
            </a:r>
            <a:r>
              <a:rPr lang="en-US" sz="2000" u="sng" dirty="0">
                <a:solidFill>
                  <a:schemeClr val="accent1">
                    <a:lumMod val="75000"/>
                  </a:schemeClr>
                </a:solidFill>
              </a:rPr>
              <a:t>.</a:t>
            </a:r>
          </a:p>
          <a:p>
            <a:pPr marL="228600" lvl="2"/>
            <a:endParaRPr lang="en-US" sz="2000" dirty="0"/>
          </a:p>
        </p:txBody>
      </p:sp>
    </p:spTree>
    <p:extLst>
      <p:ext uri="{BB962C8B-B14F-4D97-AF65-F5344CB8AC3E}">
        <p14:creationId xmlns:p14="http://schemas.microsoft.com/office/powerpoint/2010/main" val="441054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Alternate Process 11"/>
          <p:cNvSpPr/>
          <p:nvPr/>
        </p:nvSpPr>
        <p:spPr>
          <a:xfrm>
            <a:off x="3975737" y="3776718"/>
            <a:ext cx="6134178" cy="931164"/>
          </a:xfrm>
          <a:prstGeom prst="flowChartAlternateProcess">
            <a:avLst/>
          </a:prstGeom>
          <a:noFill/>
          <a:effectLst>
            <a:glow rad="63500">
              <a:schemeClr val="accent3">
                <a:satMod val="175000"/>
                <a:alpha val="40000"/>
              </a:schemeClr>
            </a:glo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657600" y="1893597"/>
            <a:ext cx="5280337" cy="931164"/>
          </a:xfrm>
          <a:prstGeom prst="flowChartAlternateProcess">
            <a:avLst/>
          </a:prstGeom>
          <a:noFill/>
          <a:effectLst>
            <a:glow rad="63500">
              <a:schemeClr val="accent3">
                <a:satMod val="175000"/>
                <a:alpha val="40000"/>
              </a:schemeClr>
            </a:glow>
          </a:effectLst>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Contact</a:t>
            </a:r>
            <a:r>
              <a:rPr lang="fa-IR" dirty="0"/>
              <a:t> </a:t>
            </a:r>
            <a:r>
              <a:rPr lang="en-US" dirty="0"/>
              <a:t> us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14756" r="15028" b="14903"/>
          <a:stretch/>
        </p:blipFill>
        <p:spPr>
          <a:xfrm>
            <a:off x="2962008" y="1255689"/>
            <a:ext cx="1769880" cy="177728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2845162" y="3956033"/>
            <a:ext cx="1984416" cy="2031033"/>
          </a:xfrm>
          <a:prstGeom prst="rect">
            <a:avLst/>
          </a:prstGeom>
        </p:spPr>
      </p:pic>
      <p:sp>
        <p:nvSpPr>
          <p:cNvPr id="8" name="TextBox 7"/>
          <p:cNvSpPr txBox="1"/>
          <p:nvPr/>
        </p:nvSpPr>
        <p:spPr>
          <a:xfrm>
            <a:off x="5306096" y="2034862"/>
            <a:ext cx="45719" cy="369332"/>
          </a:xfrm>
          <a:prstGeom prst="rect">
            <a:avLst/>
          </a:prstGeom>
          <a:noFill/>
        </p:spPr>
        <p:txBody>
          <a:bodyPr wrap="square" rtlCol="0">
            <a:spAutoFit/>
          </a:bodyPr>
          <a:lstStyle/>
          <a:p>
            <a:endParaRPr lang="en-US" dirty="0"/>
          </a:p>
        </p:txBody>
      </p:sp>
      <p:sp>
        <p:nvSpPr>
          <p:cNvPr id="9" name="TextBox 8"/>
          <p:cNvSpPr txBox="1"/>
          <p:nvPr/>
        </p:nvSpPr>
        <p:spPr>
          <a:xfrm rot="616203">
            <a:off x="4786839" y="2029686"/>
            <a:ext cx="4020331" cy="769441"/>
          </a:xfrm>
          <a:prstGeom prst="rect">
            <a:avLst/>
          </a:prstGeom>
          <a:noFill/>
        </p:spPr>
        <p:txBody>
          <a:bodyPr wrap="none" rtlCol="0">
            <a:spAutoFit/>
          </a:bodyPr>
          <a:lstStyle/>
          <a:p>
            <a:r>
              <a:rPr lang="en-US" sz="4400" dirty="0">
                <a:hlinkClick r:id="rId4"/>
              </a:rPr>
              <a:t>www.e-system.ir</a:t>
            </a:r>
            <a:endParaRPr lang="en-US" sz="4400" dirty="0"/>
          </a:p>
        </p:txBody>
      </p:sp>
      <p:sp>
        <p:nvSpPr>
          <p:cNvPr id="10" name="TextBox 9"/>
          <p:cNvSpPr txBox="1"/>
          <p:nvPr/>
        </p:nvSpPr>
        <p:spPr>
          <a:xfrm rot="20723508">
            <a:off x="4791591" y="3860212"/>
            <a:ext cx="4224426" cy="769441"/>
          </a:xfrm>
          <a:prstGeom prst="rect">
            <a:avLst/>
          </a:prstGeom>
          <a:noFill/>
        </p:spPr>
        <p:txBody>
          <a:bodyPr wrap="none" rtlCol="0">
            <a:spAutoFit/>
          </a:bodyPr>
          <a:lstStyle/>
          <a:p>
            <a:r>
              <a:rPr lang="en-US" sz="4400" dirty="0"/>
              <a:t>Info@e-system.ir </a:t>
            </a:r>
          </a:p>
        </p:txBody>
      </p:sp>
    </p:spTree>
    <p:extLst>
      <p:ext uri="{BB962C8B-B14F-4D97-AF65-F5344CB8AC3E}">
        <p14:creationId xmlns:p14="http://schemas.microsoft.com/office/powerpoint/2010/main" val="275925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NOTE: The camera module packaging states that it is </a:t>
            </a:r>
            <a:r>
              <a:rPr lang="en-US" sz="2000" b="1" dirty="0">
                <a:solidFill>
                  <a:srgbClr val="FF0000"/>
                </a:solidFill>
              </a:rPr>
              <a:t>sensitive to static</a:t>
            </a:r>
            <a:r>
              <a:rPr lang="en-US" sz="2000" dirty="0"/>
              <a:t>. So, before handling it, </a:t>
            </a:r>
            <a:r>
              <a:rPr lang="en-US" sz="2000" b="1" dirty="0">
                <a:solidFill>
                  <a:srgbClr val="FF0000"/>
                </a:solidFill>
              </a:rPr>
              <a:t>ground yourself by touching something grounded like the metal case of a PC</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camera module requires some software configuration. The easiest way to configure it is to use </a:t>
            </a:r>
            <a:r>
              <a:rPr lang="en-US" sz="2000" b="1" i="1" dirty="0" err="1">
                <a:solidFill>
                  <a:srgbClr val="0070C0"/>
                </a:solidFill>
                <a:latin typeface="Consolas" panose="020B0609020204030204" pitchFamily="49" charset="0"/>
                <a:cs typeface="Consolas" panose="020B0609020204030204" pitchFamily="49" charset="0"/>
              </a:rPr>
              <a:t>raspi_config</a:t>
            </a:r>
            <a:r>
              <a:rPr lang="en-US" sz="2000" dirty="0"/>
              <a:t> . To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enter the following command into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b="1" i="1" dirty="0">
                <a:solidFill>
                  <a:srgbClr val="0070C0"/>
                </a:solidFill>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You will then see a list of options like those shown in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786682" y="3233648"/>
            <a:ext cx="5933249" cy="3624352"/>
          </a:xfrm>
          <a:prstGeom prst="rect">
            <a:avLst/>
          </a:prstGeom>
        </p:spPr>
      </p:pic>
    </p:spTree>
    <p:extLst>
      <p:ext uri="{BB962C8B-B14F-4D97-AF65-F5344CB8AC3E}">
        <p14:creationId xmlns:p14="http://schemas.microsoft.com/office/powerpoint/2010/main" val="86676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If the option Camera is not in the list, then you need to update the operating system by running the following commands in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update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upgrade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You need an Internet connection to do this. The second of these commands may take a few minutes to complete. When they are complete, reboot your Raspberry Pi.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Now, when you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you will see the option to enable the camera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1340539" y="3723861"/>
            <a:ext cx="9666213" cy="3019425"/>
          </a:xfrm>
          <a:prstGeom prst="rect">
            <a:avLst/>
          </a:prstGeom>
        </p:spPr>
      </p:pic>
    </p:spTree>
    <p:extLst>
      <p:ext uri="{BB962C8B-B14F-4D97-AF65-F5344CB8AC3E}">
        <p14:creationId xmlns:p14="http://schemas.microsoft.com/office/powerpoint/2010/main" val="56110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Two commands are available for capturing still images and videos: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a single still image, use the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command as shown here: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b="1" i="1" dirty="0">
                <a:solidFill>
                  <a:srgbClr val="0070C0"/>
                </a:solidFill>
                <a:latin typeface="Consolas" panose="020B0609020204030204" pitchFamily="49" charset="0"/>
                <a:cs typeface="Consolas" panose="020B0609020204030204" pitchFamily="49" charset="0"/>
              </a:rPr>
              <a:t> -o image1.jpg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preview screen displays for about five seconds and then takes a photograph and stores it in the file </a:t>
            </a:r>
            <a:r>
              <a:rPr lang="en-US" sz="2000" b="1" i="1" dirty="0">
                <a:solidFill>
                  <a:srgbClr val="0070C0"/>
                </a:solidFill>
                <a:latin typeface="Consolas" panose="020B0609020204030204" pitchFamily="49" charset="0"/>
                <a:cs typeface="Consolas" panose="020B0609020204030204" pitchFamily="49" charset="0"/>
              </a:rPr>
              <a:t>image1.jpg</a:t>
            </a:r>
            <a:r>
              <a:rPr lang="en-US" sz="2000" dirty="0"/>
              <a:t> in the current directory.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video, use the command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b="1" i="1" dirty="0">
                <a:solidFill>
                  <a:srgbClr val="0070C0"/>
                </a:solidFill>
                <a:latin typeface="Consolas" panose="020B0609020204030204" pitchFamily="49" charset="0"/>
                <a:cs typeface="Consolas" panose="020B0609020204030204" pitchFamily="49" charset="0"/>
              </a:rPr>
              <a:t> -o video.h264 -t 10000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number on the end is the recording duration in milliseconds—in this case, 10 seconds.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Both </a:t>
            </a:r>
            <a:r>
              <a:rPr lang="en-US" sz="2000" b="1" i="1" dirty="0" err="1">
                <a:solidFill>
                  <a:srgbClr val="0070C0"/>
                </a:solidFill>
                <a:latin typeface="Consolas" panose="020B0609020204030204" pitchFamily="49" charset="0"/>
                <a:cs typeface="Consolas" panose="020B0609020204030204" pitchFamily="49" charset="0"/>
              </a:rPr>
              <a:t>raspstill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have a large number of options. If you type either command without any parameters, help text displays options that are available.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alternative to the camera module is to use a USB webcam</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8684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OpenCV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To install </a:t>
            </a:r>
            <a:r>
              <a:rPr lang="en-US" sz="2000" dirty="0" err="1"/>
              <a:t>Opecv</a:t>
            </a:r>
            <a:r>
              <a:rPr lang="en-US" sz="2000" dirty="0"/>
              <a:t>, first install the prerequisite packages using these commands:</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sudo </a:t>
            </a:r>
            <a:r>
              <a:rPr lang="en-US" sz="2000" b="1" i="1" dirty="0" smtClean="0">
                <a:solidFill>
                  <a:srgbClr val="0070C0"/>
                </a:solidFill>
                <a:latin typeface="Consolas" panose="020B0609020204030204" pitchFamily="49" charset="0"/>
                <a:cs typeface="Consolas" panose="020B0609020204030204" pitchFamily="49" charset="0"/>
              </a:rPr>
              <a:t>pip </a:t>
            </a:r>
            <a:r>
              <a:rPr lang="en-US" sz="2000" b="1" i="1" dirty="0">
                <a:solidFill>
                  <a:srgbClr val="0070C0"/>
                </a:solidFill>
                <a:latin typeface="Consolas" panose="020B0609020204030204" pitchFamily="49" charset="0"/>
                <a:cs typeface="Consolas" panose="020B0609020204030204" pitchFamily="49" charset="0"/>
              </a:rPr>
              <a:t>install </a:t>
            </a:r>
            <a:r>
              <a:rPr lang="en-US" sz="2000" b="1" i="1" dirty="0" smtClean="0">
                <a:solidFill>
                  <a:srgbClr val="0070C0"/>
                </a:solidFill>
                <a:latin typeface="Consolas" panose="020B0609020204030204" pitchFamily="49" charset="0"/>
                <a:cs typeface="Consolas" panose="020B0609020204030204" pitchFamily="49" charset="0"/>
              </a:rPr>
              <a:t>numpy</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smtClean="0">
                <a:solidFill>
                  <a:srgbClr val="0070C0"/>
                </a:solidFill>
                <a:latin typeface="Consolas" panose="020B0609020204030204" pitchFamily="49" charset="0"/>
                <a:cs typeface="Consolas" panose="020B0609020204030204" pitchFamily="49" charset="0"/>
              </a:rPr>
              <a:t>$ sudo apt-get install python-opencv</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u="sng" dirty="0">
              <a:solidFill>
                <a:schemeClr val="accent1">
                  <a:lumMod val="75000"/>
                </a:schemeClr>
              </a:solidFill>
            </a:endParaRPr>
          </a:p>
          <a:p>
            <a:pPr marL="342900" indent="-342900">
              <a:buFont typeface="Arial" panose="020B0604020202020204" pitchFamily="34" charset="0"/>
              <a:buChar char="•"/>
            </a:pPr>
            <a:r>
              <a:rPr lang="en-US" sz="2000" dirty="0" smtClean="0"/>
              <a:t>Install </a:t>
            </a:r>
          </a:p>
          <a:p>
            <a:pPr marL="342900" indent="-342900">
              <a:buFont typeface="Arial" panose="020B0604020202020204" pitchFamily="34" charset="0"/>
              <a:buChar char="•"/>
            </a:pPr>
            <a:r>
              <a:rPr lang="en-US" sz="2000" dirty="0" smtClean="0"/>
              <a:t>Download </a:t>
            </a:r>
            <a:r>
              <a:rPr lang="en-US" sz="2000" dirty="0"/>
              <a:t>latest release of python library and copy python dynamic library(cv2.pyd) to following directory:</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cp</a:t>
            </a:r>
            <a:r>
              <a:rPr lang="en-US" sz="2000" b="1" i="1" dirty="0">
                <a:solidFill>
                  <a:srgbClr val="0070C0"/>
                </a:solidFill>
                <a:latin typeface="Consolas" panose="020B0609020204030204" pitchFamily="49" charset="0"/>
                <a:cs typeface="Consolas" panose="020B0609020204030204" pitchFamily="49" charset="0"/>
              </a:rPr>
              <a:t> cv2.pyd /</a:t>
            </a:r>
            <a:r>
              <a:rPr lang="en-US" sz="2000" b="1" i="1" dirty="0" err="1">
                <a:solidFill>
                  <a:srgbClr val="0070C0"/>
                </a:solidFill>
                <a:latin typeface="Consolas" panose="020B0609020204030204" pitchFamily="49" charset="0"/>
                <a:cs typeface="Consolas" panose="020B0609020204030204" pitchFamily="49" charset="0"/>
              </a:rPr>
              <a:t>usr</a:t>
            </a:r>
            <a:r>
              <a:rPr lang="en-US" sz="2000" b="1" i="1" dirty="0">
                <a:solidFill>
                  <a:srgbClr val="0070C0"/>
                </a:solidFill>
                <a:latin typeface="Consolas" panose="020B0609020204030204" pitchFamily="49" charset="0"/>
                <a:cs typeface="Consolas" panose="020B0609020204030204" pitchFamily="49" charset="0"/>
              </a:rPr>
              <a:t>/local/lib/python2.7/site-packages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14891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a:t>
            </a:r>
            <a:r>
              <a:rPr lang="en-US" dirty="0" smtClean="0"/>
              <a:t>OpenCV (Raspberry Pi) </a:t>
            </a:r>
            <a:endParaRPr lang="en-US"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To install </a:t>
            </a:r>
            <a:r>
              <a:rPr lang="en-US" sz="2000" dirty="0" err="1"/>
              <a:t>Opecv</a:t>
            </a:r>
            <a:r>
              <a:rPr lang="en-US" sz="2000" dirty="0"/>
              <a:t>, first install the prerequisite packages using these commands:</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sudo </a:t>
            </a:r>
            <a:r>
              <a:rPr lang="en-US" sz="2000" b="1" i="1" dirty="0" smtClean="0">
                <a:solidFill>
                  <a:srgbClr val="0070C0"/>
                </a:solidFill>
                <a:latin typeface="Consolas" panose="020B0609020204030204" pitchFamily="49" charset="0"/>
                <a:cs typeface="Consolas" panose="020B0609020204030204" pitchFamily="49" charset="0"/>
              </a:rPr>
              <a:t>pip </a:t>
            </a:r>
            <a:r>
              <a:rPr lang="en-US" sz="2000" b="1" i="1" dirty="0">
                <a:solidFill>
                  <a:srgbClr val="0070C0"/>
                </a:solidFill>
                <a:latin typeface="Consolas" panose="020B0609020204030204" pitchFamily="49" charset="0"/>
                <a:cs typeface="Consolas" panose="020B0609020204030204" pitchFamily="49" charset="0"/>
              </a:rPr>
              <a:t>install </a:t>
            </a:r>
            <a:r>
              <a:rPr lang="en-US" sz="2000" b="1" i="1" dirty="0" smtClean="0">
                <a:solidFill>
                  <a:srgbClr val="0070C0"/>
                </a:solidFill>
                <a:latin typeface="Consolas" panose="020B0609020204030204" pitchFamily="49" charset="0"/>
                <a:cs typeface="Consolas" panose="020B0609020204030204" pitchFamily="49" charset="0"/>
              </a:rPr>
              <a:t>numpy</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smtClean="0">
                <a:solidFill>
                  <a:srgbClr val="0070C0"/>
                </a:solidFill>
                <a:latin typeface="Consolas" panose="020B0609020204030204" pitchFamily="49" charset="0"/>
                <a:cs typeface="Consolas" panose="020B0609020204030204" pitchFamily="49" charset="0"/>
              </a:rPr>
              <a:t>$ sudo apt-get install python-opencv</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244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a:t>
            </a:r>
            <a:r>
              <a:rPr lang="en-US" dirty="0" err="1"/>
              <a:t>SimpleCV</a:t>
            </a:r>
            <a:r>
              <a:rPr lang="en-US" dirty="0"/>
              <a: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17443" y="2556260"/>
            <a:ext cx="11357113" cy="4493538"/>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dirty="0"/>
          </a:p>
          <a:p>
            <a:pPr marL="571500" lvl="2" indent="-342900">
              <a:buFont typeface="Arial" panose="020B0604020202020204" pitchFamily="34" charset="0"/>
              <a:buChar char="•"/>
            </a:pPr>
            <a:endParaRPr lang="en-US" dirty="0"/>
          </a:p>
          <a:p>
            <a:pPr marL="571500" lvl="2" indent="-342900">
              <a:buFont typeface="Arial" panose="020B0604020202020204" pitchFamily="34" charset="0"/>
              <a:buChar char="•"/>
            </a:pPr>
            <a:r>
              <a:rPr lang="en-US" dirty="0"/>
              <a:t>OpenCV (Open Source Computer Vision Library) is released under a BSD license and hence it’s free for both academic and commercial use. It has C++, C, Python and Java interfaces and supports Windows, Linux, Mac OS, iOS and Android. OpenCV was designed for computational efficiency and with a strong focus on real-time applications. Written in optimized C/C++, the library can take advantage of multi-core processing. Enabled with OpenCL, it can take advantage of the hardware acceleration of the underlying heterogeneous compute platform.</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Computer vision is both processor- and memory-intensive, so OpenCV will work on an older Raspberry Pi, it can be frustratingly slow on anything earlier than a Raspberry Pi 3 or 2. </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pic>
        <p:nvPicPr>
          <p:cNvPr id="1026" name="Picture 2" descr="OpenCV logo">
            <a:extLst>
              <a:ext uri="{FF2B5EF4-FFF2-40B4-BE49-F238E27FC236}">
                <a16:creationId xmlns:a16="http://schemas.microsoft.com/office/drawing/2014/main" id="{C8E11832-8228-42CA-9F1C-F1E033639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250" y="1021516"/>
            <a:ext cx="1271202" cy="153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26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6982</TotalTime>
  <Words>1918</Words>
  <Application>Microsoft Office PowerPoint</Application>
  <PresentationFormat>Widescreen</PresentationFormat>
  <Paragraphs>332</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Consolas</vt:lpstr>
      <vt:lpstr>Office Theme</vt:lpstr>
      <vt:lpstr>Raspberry Pi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and  Embedded systems</dc:title>
  <dc:creator>R3Z4</dc:creator>
  <cp:lastModifiedBy>reza arjmandi</cp:lastModifiedBy>
  <cp:revision>2050</cp:revision>
  <dcterms:created xsi:type="dcterms:W3CDTF">2015-08-06T11:05:05Z</dcterms:created>
  <dcterms:modified xsi:type="dcterms:W3CDTF">2018-01-16T18:41:21Z</dcterms:modified>
  <cp:contentStatus/>
</cp:coreProperties>
</file>